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ITC Avant Garde Gothic" charset="1" panose="020B0502020202020204"/>
      <p:regular r:id="rId48"/>
    </p:embeddedFont>
    <p:embeddedFont>
      <p:font typeface="ITC Avant Garde Gothic Bold" charset="1" panose="020B0802020202020204"/>
      <p:regular r:id="rId49"/>
    </p:embeddedFont>
    <p:embeddedFont>
      <p:font typeface="ITC Motter Corpus Regular" charset="1" panose="02000505050000020004"/>
      <p:regular r:id="rId50"/>
    </p:embeddedFont>
    <p:embeddedFont>
      <p:font typeface="Roca One" charset="1" panose="00000500000000000000"/>
      <p:regular r:id="rId51"/>
    </p:embeddedFont>
    <p:embeddedFont>
      <p:font typeface="Poppins" charset="1" panose="00000500000000000000"/>
      <p:regular r:id="rId52"/>
    </p:embeddedFont>
    <p:embeddedFont>
      <p:font typeface="Roca One Bold" charset="1" panose="00000800000000000000"/>
      <p:regular r:id="rId53"/>
    </p:embeddedFont>
    <p:embeddedFont>
      <p:font typeface="Poppins Bold" charset="1" panose="000008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jpeg" Type="http://schemas.openxmlformats.org/officeDocument/2006/relationships/image"/><Relationship Id="rId11" Target="../media/image41.jpe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jpeg" Type="http://schemas.openxmlformats.org/officeDocument/2006/relationships/image"/><Relationship Id="rId7" Target="../media/image21.jpeg" Type="http://schemas.openxmlformats.org/officeDocument/2006/relationships/image"/><Relationship Id="rId8" Target="../media/image22.jpeg" Type="http://schemas.openxmlformats.org/officeDocument/2006/relationships/image"/><Relationship Id="rId9" Target="../media/image23.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5.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5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5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5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5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7.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9.jpeg" Type="http://schemas.openxmlformats.org/officeDocument/2006/relationships/image"/><Relationship Id="rId5" Target="../media/image70.jpeg" Type="http://schemas.openxmlformats.org/officeDocument/2006/relationships/image"/><Relationship Id="rId6" Target="../media/image71.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72.jpeg" Type="http://schemas.openxmlformats.org/officeDocument/2006/relationships/image"/><Relationship Id="rId5" Target="../media/image73.jpeg" Type="http://schemas.openxmlformats.org/officeDocument/2006/relationships/image"/><Relationship Id="rId6" Target="../media/image74.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9.png" Type="http://schemas.openxmlformats.org/officeDocument/2006/relationships/image"/><Relationship Id="rId13" Target="../media/image20.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9.png" Type="http://schemas.openxmlformats.org/officeDocument/2006/relationships/image"/><Relationship Id="rId13" Target="../media/image20.jpeg" Type="http://schemas.openxmlformats.org/officeDocument/2006/relationships/image"/><Relationship Id="rId14" Target="../media/image2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9.png" Type="http://schemas.openxmlformats.org/officeDocument/2006/relationships/image"/><Relationship Id="rId13" Target="../media/image20.jpeg" Type="http://schemas.openxmlformats.org/officeDocument/2006/relationships/image"/><Relationship Id="rId14" Target="../media/image21.jpeg" Type="http://schemas.openxmlformats.org/officeDocument/2006/relationships/image"/><Relationship Id="rId15" Target="../media/image2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9.png" Type="http://schemas.openxmlformats.org/officeDocument/2006/relationships/image"/><Relationship Id="rId13" Target="../media/image20.jpeg" Type="http://schemas.openxmlformats.org/officeDocument/2006/relationships/image"/><Relationship Id="rId14" Target="../media/image21.jpeg" Type="http://schemas.openxmlformats.org/officeDocument/2006/relationships/image"/><Relationship Id="rId15" Target="../media/image22.jpeg" Type="http://schemas.openxmlformats.org/officeDocument/2006/relationships/image"/><Relationship Id="rId16" Target="../media/image2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9.png" Type="http://schemas.openxmlformats.org/officeDocument/2006/relationships/image"/><Relationship Id="rId13" Target="../media/image20.jpeg" Type="http://schemas.openxmlformats.org/officeDocument/2006/relationships/image"/><Relationship Id="rId14" Target="../media/image21.jpeg" Type="http://schemas.openxmlformats.org/officeDocument/2006/relationships/image"/><Relationship Id="rId15" Target="../media/image22.jpeg" Type="http://schemas.openxmlformats.org/officeDocument/2006/relationships/image"/><Relationship Id="rId16" Target="../media/image23.jpeg" Type="http://schemas.openxmlformats.org/officeDocument/2006/relationships/image"/><Relationship Id="rId17" Target="../media/image24.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485694" y="-1193222"/>
            <a:ext cx="10549772" cy="12876947"/>
          </a:xfrm>
          <a:custGeom>
            <a:avLst/>
            <a:gdLst/>
            <a:ahLst/>
            <a:cxnLst/>
            <a:rect r="r" b="b" t="t" l="l"/>
            <a:pathLst>
              <a:path h="12876947" w="10549772">
                <a:moveTo>
                  <a:pt x="0" y="0"/>
                </a:moveTo>
                <a:lnTo>
                  <a:pt x="10549772" y="0"/>
                </a:lnTo>
                <a:lnTo>
                  <a:pt x="10549772" y="12876947"/>
                </a:lnTo>
                <a:lnTo>
                  <a:pt x="0" y="12876947"/>
                </a:lnTo>
                <a:lnTo>
                  <a:pt x="0" y="0"/>
                </a:lnTo>
                <a:close/>
              </a:path>
            </a:pathLst>
          </a:custGeom>
          <a:blipFill>
            <a:blip r:embed="rId2">
              <a:extLst>
                <a:ext uri="{96DAC541-7B7A-43D3-8B79-37D633B846F1}">
                  <asvg:svgBlip xmlns:asvg="http://schemas.microsoft.com/office/drawing/2016/SVG/main" r:embed="rId3"/>
                </a:ext>
              </a:extLst>
            </a:blip>
            <a:stretch>
              <a:fillRect l="0" t="-42243" r="-30216" b="0"/>
            </a:stretch>
          </a:blipFill>
        </p:spPr>
      </p:sp>
      <p:sp>
        <p:nvSpPr>
          <p:cNvPr name="Freeform 3" id="3"/>
          <p:cNvSpPr/>
          <p:nvPr/>
        </p:nvSpPr>
        <p:spPr>
          <a:xfrm flipH="false" flipV="false" rot="5400000">
            <a:off x="10093388" y="1950238"/>
            <a:ext cx="10490504" cy="6590027"/>
          </a:xfrm>
          <a:custGeom>
            <a:avLst/>
            <a:gdLst/>
            <a:ahLst/>
            <a:cxnLst/>
            <a:rect r="r" b="b" t="t" l="l"/>
            <a:pathLst>
              <a:path h="6590027" w="10490504">
                <a:moveTo>
                  <a:pt x="0" y="0"/>
                </a:moveTo>
                <a:lnTo>
                  <a:pt x="10490503" y="0"/>
                </a:lnTo>
                <a:lnTo>
                  <a:pt x="10490503" y="6590027"/>
                </a:lnTo>
                <a:lnTo>
                  <a:pt x="0" y="6590027"/>
                </a:lnTo>
                <a:lnTo>
                  <a:pt x="0" y="0"/>
                </a:lnTo>
                <a:close/>
              </a:path>
            </a:pathLst>
          </a:custGeom>
          <a:blipFill>
            <a:blip r:embed="rId2">
              <a:extLst>
                <a:ext uri="{96DAC541-7B7A-43D3-8B79-37D633B846F1}">
                  <asvg:svgBlip xmlns:asvg="http://schemas.microsoft.com/office/drawing/2016/SVG/main" r:embed="rId3"/>
                </a:ext>
              </a:extLst>
            </a:blip>
            <a:stretch>
              <a:fillRect l="0" t="0" r="-30951" b="-177945"/>
            </a:stretch>
          </a:blipFill>
        </p:spPr>
      </p:sp>
      <p:sp>
        <p:nvSpPr>
          <p:cNvPr name="Freeform 4" id="4"/>
          <p:cNvSpPr/>
          <p:nvPr/>
        </p:nvSpPr>
        <p:spPr>
          <a:xfrm flipH="false" flipV="false" rot="0">
            <a:off x="7870596" y="6868752"/>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287277" y="6908792"/>
            <a:ext cx="4756349" cy="1395767"/>
            <a:chOff x="0" y="0"/>
            <a:chExt cx="6341799" cy="1861023"/>
          </a:xfrm>
        </p:grpSpPr>
        <p:sp>
          <p:nvSpPr>
            <p:cNvPr name="Freeform 6" id="6"/>
            <p:cNvSpPr/>
            <p:nvPr/>
          </p:nvSpPr>
          <p:spPr>
            <a:xfrm flipH="false" flipV="false" rot="-5400000">
              <a:off x="125352" y="1372"/>
              <a:ext cx="1011438" cy="1262142"/>
            </a:xfrm>
            <a:custGeom>
              <a:avLst/>
              <a:gdLst/>
              <a:ahLst/>
              <a:cxnLst/>
              <a:rect r="r" b="b" t="t" l="l"/>
              <a:pathLst>
                <a:path h="1262142" w="1011438">
                  <a:moveTo>
                    <a:pt x="0" y="0"/>
                  </a:moveTo>
                  <a:lnTo>
                    <a:pt x="1011438" y="0"/>
                  </a:lnTo>
                  <a:lnTo>
                    <a:pt x="1011438" y="1262142"/>
                  </a:lnTo>
                  <a:lnTo>
                    <a:pt x="0" y="1262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400000">
              <a:off x="486737" y="452332"/>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487017" y="555216"/>
              <a:ext cx="4372893" cy="1305807"/>
            </a:xfrm>
            <a:prstGeom prst="rect">
              <a:avLst/>
            </a:prstGeom>
          </p:spPr>
          <p:txBody>
            <a:bodyPr anchor="t" rtlCol="false" tIns="0" lIns="0" bIns="0" rIns="0">
              <a:spAutoFit/>
            </a:bodyPr>
            <a:lstStyle/>
            <a:p>
              <a:pPr algn="l">
                <a:lnSpc>
                  <a:spcPts val="3390"/>
                </a:lnSpc>
              </a:pPr>
              <a:r>
                <a:rPr lang="en-US" sz="3767" spc="278">
                  <a:solidFill>
                    <a:srgbClr val="008000"/>
                  </a:solidFill>
                  <a:latin typeface="ITC Avant Garde Gothic"/>
                  <a:ea typeface="ITC Avant Garde Gothic"/>
                  <a:cs typeface="ITC Avant Garde Gothic"/>
                  <a:sym typeface="ITC Avant Garde Gothic"/>
                </a:rPr>
                <a:t>TidyVilleSJ</a:t>
              </a:r>
            </a:p>
            <a:p>
              <a:pPr algn="l" marL="0" indent="0" lvl="0">
                <a:lnSpc>
                  <a:spcPts val="3390"/>
                </a:lnSpc>
                <a:spcBef>
                  <a:spcPct val="0"/>
                </a:spcBef>
              </a:pPr>
            </a:p>
          </p:txBody>
        </p:sp>
        <p:sp>
          <p:nvSpPr>
            <p:cNvPr name="TextBox 9" id="9"/>
            <p:cNvSpPr txBox="true"/>
            <p:nvPr/>
          </p:nvSpPr>
          <p:spPr>
            <a:xfrm rot="0">
              <a:off x="1487017" y="19050"/>
              <a:ext cx="4854783" cy="598225"/>
            </a:xfrm>
            <a:prstGeom prst="rect">
              <a:avLst/>
            </a:prstGeom>
          </p:spPr>
          <p:txBody>
            <a:bodyPr anchor="t" rtlCol="false" tIns="0" lIns="0" bIns="0" rIns="0">
              <a:spAutoFit/>
            </a:bodyPr>
            <a:lstStyle/>
            <a:p>
              <a:pPr algn="l" marL="0" indent="0" lvl="0">
                <a:lnSpc>
                  <a:spcPts val="2747"/>
                </a:lnSpc>
                <a:spcBef>
                  <a:spcPct val="0"/>
                </a:spcBef>
              </a:pPr>
              <a:r>
                <a:rPr lang="en-US" b="true" sz="3052">
                  <a:solidFill>
                    <a:srgbClr val="3B3B3B"/>
                  </a:solidFill>
                  <a:latin typeface="ITC Avant Garde Gothic Bold"/>
                  <a:ea typeface="ITC Avant Garde Gothic Bold"/>
                  <a:cs typeface="ITC Avant Garde Gothic Bold"/>
                  <a:sym typeface="ITC Avant Garde Gothic Bold"/>
                </a:rPr>
                <a:t>UMA INICIATIVA</a:t>
              </a:r>
            </a:p>
          </p:txBody>
        </p:sp>
      </p:grpSp>
      <p:sp>
        <p:nvSpPr>
          <p:cNvPr name="TextBox 10" id="10"/>
          <p:cNvSpPr txBox="true"/>
          <p:nvPr/>
        </p:nvSpPr>
        <p:spPr>
          <a:xfrm rot="0">
            <a:off x="4022262" y="2530982"/>
            <a:ext cx="11358738" cy="1863780"/>
          </a:xfrm>
          <a:prstGeom prst="rect">
            <a:avLst/>
          </a:prstGeom>
        </p:spPr>
        <p:txBody>
          <a:bodyPr anchor="t" rtlCol="false" tIns="0" lIns="0" bIns="0" rIns="0">
            <a:spAutoFit/>
          </a:bodyPr>
          <a:lstStyle/>
          <a:p>
            <a:pPr algn="ctr">
              <a:lnSpc>
                <a:spcPts val="13377"/>
              </a:lnSpc>
            </a:pPr>
            <a:r>
              <a:rPr lang="en-US" sz="13377">
                <a:solidFill>
                  <a:srgbClr val="00BF63"/>
                </a:solidFill>
                <a:latin typeface="ITC Motter Corpus Regular"/>
                <a:ea typeface="ITC Motter Corpus Regular"/>
                <a:cs typeface="ITC Motter Corpus Regular"/>
                <a:sym typeface="ITC Motter Corpus Regular"/>
              </a:rPr>
              <a:t>ReportCity</a:t>
            </a:r>
          </a:p>
        </p:txBody>
      </p:sp>
      <p:sp>
        <p:nvSpPr>
          <p:cNvPr name="TextBox 11" id="11"/>
          <p:cNvSpPr txBox="true"/>
          <p:nvPr/>
        </p:nvSpPr>
        <p:spPr>
          <a:xfrm rot="0">
            <a:off x="5111522" y="4271745"/>
            <a:ext cx="9468336" cy="1721263"/>
          </a:xfrm>
          <a:prstGeom prst="rect">
            <a:avLst/>
          </a:prstGeom>
        </p:spPr>
        <p:txBody>
          <a:bodyPr anchor="t" rtlCol="false" tIns="0" lIns="0" bIns="0" rIns="0">
            <a:spAutoFit/>
          </a:bodyPr>
          <a:lstStyle/>
          <a:p>
            <a:pPr algn="ctr">
              <a:lnSpc>
                <a:spcPts val="6659"/>
              </a:lnSpc>
            </a:pPr>
            <a:r>
              <a:rPr lang="en-US" sz="6659">
                <a:solidFill>
                  <a:srgbClr val="3B3B3B"/>
                </a:solidFill>
                <a:latin typeface="Roca One"/>
                <a:ea typeface="Roca One"/>
                <a:cs typeface="Roca One"/>
                <a:sym typeface="Roca One"/>
              </a:rPr>
              <a:t>O progresso urbano na palma da sua mão</a:t>
            </a:r>
          </a:p>
        </p:txBody>
      </p:sp>
      <p:sp>
        <p:nvSpPr>
          <p:cNvPr name="Freeform 12" id="12"/>
          <p:cNvSpPr/>
          <p:nvPr/>
        </p:nvSpPr>
        <p:spPr>
          <a:xfrm flipH="false" flipV="false" rot="5400000">
            <a:off x="-5885636" y="5856963"/>
            <a:ext cx="13737505" cy="2023578"/>
          </a:xfrm>
          <a:custGeom>
            <a:avLst/>
            <a:gdLst/>
            <a:ahLst/>
            <a:cxnLst/>
            <a:rect r="r" b="b" t="t" l="l"/>
            <a:pathLst>
              <a:path h="2023578" w="13737505">
                <a:moveTo>
                  <a:pt x="0" y="0"/>
                </a:moveTo>
                <a:lnTo>
                  <a:pt x="13737504" y="0"/>
                </a:lnTo>
                <a:lnTo>
                  <a:pt x="13737504" y="2023578"/>
                </a:lnTo>
                <a:lnTo>
                  <a:pt x="0" y="2023578"/>
                </a:lnTo>
                <a:lnTo>
                  <a:pt x="0" y="0"/>
                </a:lnTo>
                <a:close/>
              </a:path>
            </a:pathLst>
          </a:custGeom>
          <a:blipFill>
            <a:blip r:embed="rId10">
              <a:extLst>
                <a:ext uri="{96DAC541-7B7A-43D3-8B79-37D633B846F1}">
                  <asvg:svgBlip xmlns:asvg="http://schemas.microsoft.com/office/drawing/2016/SVG/main" r:embed="rId11"/>
                </a:ext>
              </a:extLst>
            </a:blip>
            <a:stretch>
              <a:fillRect l="0" t="-805162" r="0" b="0"/>
            </a:stretch>
          </a:blipFill>
        </p:spPr>
      </p:sp>
      <p:grpSp>
        <p:nvGrpSpPr>
          <p:cNvPr name="Group 13" id="13"/>
          <p:cNvGrpSpPr/>
          <p:nvPr/>
        </p:nvGrpSpPr>
        <p:grpSpPr>
          <a:xfrm rot="0">
            <a:off x="12603740" y="7530018"/>
            <a:ext cx="6022249" cy="5685415"/>
            <a:chOff x="0" y="0"/>
            <a:chExt cx="8029666" cy="7580553"/>
          </a:xfrm>
        </p:grpSpPr>
        <p:sp>
          <p:nvSpPr>
            <p:cNvPr name="Freeform 14" id="14"/>
            <p:cNvSpPr/>
            <p:nvPr/>
          </p:nvSpPr>
          <p:spPr>
            <a:xfrm flipH="false" flipV="false" rot="-5400000">
              <a:off x="797482" y="348370"/>
              <a:ext cx="6434701" cy="8029666"/>
            </a:xfrm>
            <a:custGeom>
              <a:avLst/>
              <a:gdLst/>
              <a:ahLst/>
              <a:cxnLst/>
              <a:rect r="r" b="b" t="t" l="l"/>
              <a:pathLst>
                <a:path h="8029666" w="6434701">
                  <a:moveTo>
                    <a:pt x="0" y="0"/>
                  </a:moveTo>
                  <a:lnTo>
                    <a:pt x="6434701" y="0"/>
                  </a:lnTo>
                  <a:lnTo>
                    <a:pt x="6434701" y="8029665"/>
                  </a:lnTo>
                  <a:lnTo>
                    <a:pt x="0" y="8029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4948053" y="0"/>
              <a:ext cx="1836494" cy="2291704"/>
            </a:xfrm>
            <a:custGeom>
              <a:avLst/>
              <a:gdLst/>
              <a:ahLst/>
              <a:cxnLst/>
              <a:rect r="r" b="b" t="t" l="l"/>
              <a:pathLst>
                <a:path h="2291704" w="1836494">
                  <a:moveTo>
                    <a:pt x="0" y="0"/>
                  </a:moveTo>
                  <a:lnTo>
                    <a:pt x="1836493" y="0"/>
                  </a:lnTo>
                  <a:lnTo>
                    <a:pt x="1836493" y="2291704"/>
                  </a:lnTo>
                  <a:lnTo>
                    <a:pt x="0" y="22917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6" id="16"/>
          <p:cNvSpPr/>
          <p:nvPr/>
        </p:nvSpPr>
        <p:spPr>
          <a:xfrm flipH="false" flipV="false" rot="5400000">
            <a:off x="-365010" y="6757381"/>
            <a:ext cx="2618881" cy="2100948"/>
          </a:xfrm>
          <a:custGeom>
            <a:avLst/>
            <a:gdLst/>
            <a:ahLst/>
            <a:cxnLst/>
            <a:rect r="r" b="b" t="t" l="l"/>
            <a:pathLst>
              <a:path h="2100948" w="2618881">
                <a:moveTo>
                  <a:pt x="0" y="0"/>
                </a:moveTo>
                <a:lnTo>
                  <a:pt x="2618881" y="0"/>
                </a:lnTo>
                <a:lnTo>
                  <a:pt x="2618881" y="2100949"/>
                </a:lnTo>
                <a:lnTo>
                  <a:pt x="0" y="2100949"/>
                </a:lnTo>
                <a:lnTo>
                  <a:pt x="0" y="0"/>
                </a:lnTo>
                <a:close/>
              </a:path>
            </a:pathLst>
          </a:custGeom>
          <a:blipFill>
            <a:blip r:embed="rId12">
              <a:extLst>
                <a:ext uri="{96DAC541-7B7A-43D3-8B79-37D633B846F1}">
                  <asvg:svgBlip xmlns:asvg="http://schemas.microsoft.com/office/drawing/2016/SVG/main" r:embed="rId13"/>
                </a:ext>
              </a:extLst>
            </a:blip>
            <a:stretch>
              <a:fillRect l="-307562" t="-954513" r="-226911"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822180" y="4442954"/>
            <a:ext cx="16230600" cy="9525"/>
          </a:xfrm>
          <a:prstGeom prst="line">
            <a:avLst/>
          </a:prstGeom>
          <a:ln cap="flat" w="19050">
            <a:solidFill>
              <a:srgbClr val="000000"/>
            </a:solidFill>
            <a:prstDash val="solid"/>
            <a:headEnd type="none" len="sm" w="sm"/>
            <a:tailEnd type="none" len="sm" w="sm"/>
          </a:ln>
        </p:spPr>
      </p:sp>
      <p:sp>
        <p:nvSpPr>
          <p:cNvPr name="TextBox 3" id="3"/>
          <p:cNvSpPr txBox="true"/>
          <p:nvPr/>
        </p:nvSpPr>
        <p:spPr>
          <a:xfrm rot="0">
            <a:off x="734701" y="3117461"/>
            <a:ext cx="16818599" cy="1315968"/>
          </a:xfrm>
          <a:prstGeom prst="rect">
            <a:avLst/>
          </a:prstGeom>
        </p:spPr>
        <p:txBody>
          <a:bodyPr anchor="t" rtlCol="false" tIns="0" lIns="0" bIns="0" rIns="0">
            <a:spAutoFit/>
          </a:bodyPr>
          <a:lstStyle/>
          <a:p>
            <a:pPr algn="ctr">
              <a:lnSpc>
                <a:spcPts val="9434"/>
              </a:lnSpc>
            </a:pPr>
            <a:r>
              <a:rPr lang="en-US" sz="9434">
                <a:solidFill>
                  <a:srgbClr val="29741D"/>
                </a:solidFill>
                <a:latin typeface="ITC Motter Corpus Regular"/>
                <a:ea typeface="ITC Motter Corpus Regular"/>
                <a:cs typeface="ITC Motter Corpus Regular"/>
                <a:sym typeface="ITC Motter Corpus Regular"/>
              </a:rPr>
              <a:t>Qual o meu projeto?</a:t>
            </a:r>
          </a:p>
        </p:txBody>
      </p:sp>
      <p:sp>
        <p:nvSpPr>
          <p:cNvPr name="TextBox 4" id="4"/>
          <p:cNvSpPr txBox="true"/>
          <p:nvPr/>
        </p:nvSpPr>
        <p:spPr>
          <a:xfrm rot="0">
            <a:off x="1442736" y="5516249"/>
            <a:ext cx="15402528" cy="2041502"/>
          </a:xfrm>
          <a:prstGeom prst="rect">
            <a:avLst/>
          </a:prstGeom>
        </p:spPr>
        <p:txBody>
          <a:bodyPr anchor="t" rtlCol="false" tIns="0" lIns="0" bIns="0" rIns="0">
            <a:spAutoFit/>
          </a:bodyPr>
          <a:lstStyle/>
          <a:p>
            <a:pPr algn="ctr">
              <a:lnSpc>
                <a:spcPts val="5494"/>
              </a:lnSpc>
            </a:pPr>
            <a:r>
              <a:rPr lang="en-US" sz="3434">
                <a:solidFill>
                  <a:srgbClr val="000000"/>
                </a:solidFill>
                <a:latin typeface="Poppins"/>
                <a:ea typeface="Poppins"/>
                <a:cs typeface="Poppins"/>
                <a:sym typeface="Poppins"/>
              </a:rPr>
              <a:t>Para responder essa pergunta, primeiro gostaria que vocês prestassem atenção nas fotos a seguir que tiramos na cidade de São João da Boa Vista no mês de Agosto de 2024</a:t>
            </a:r>
          </a:p>
        </p:txBody>
      </p:sp>
      <p:grpSp>
        <p:nvGrpSpPr>
          <p:cNvPr name="Group 5" id="5"/>
          <p:cNvGrpSpPr/>
          <p:nvPr/>
        </p:nvGrpSpPr>
        <p:grpSpPr>
          <a:xfrm rot="0">
            <a:off x="8670697" y="1436550"/>
            <a:ext cx="946607" cy="893661"/>
            <a:chOff x="0" y="0"/>
            <a:chExt cx="1262142" cy="1191549"/>
          </a:xfrm>
        </p:grpSpPr>
        <p:sp>
          <p:nvSpPr>
            <p:cNvPr name="Freeform 6" id="6"/>
            <p:cNvSpPr/>
            <p:nvPr/>
          </p:nvSpPr>
          <p:spPr>
            <a:xfrm flipH="false" flipV="false" rot="-5400000">
              <a:off x="125352" y="54758"/>
              <a:ext cx="1011438" cy="1262142"/>
            </a:xfrm>
            <a:custGeom>
              <a:avLst/>
              <a:gdLst/>
              <a:ahLst/>
              <a:cxnLst/>
              <a:rect r="r" b="b" t="t" l="l"/>
              <a:pathLst>
                <a:path h="1262142" w="1011438">
                  <a:moveTo>
                    <a:pt x="0" y="0"/>
                  </a:moveTo>
                  <a:lnTo>
                    <a:pt x="1011438" y="0"/>
                  </a:lnTo>
                  <a:lnTo>
                    <a:pt x="1011438" y="1262143"/>
                  </a:lnTo>
                  <a:lnTo>
                    <a:pt x="0" y="1262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77759" y="0"/>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486737" y="505719"/>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9" id="9"/>
          <p:cNvSpPr/>
          <p:nvPr/>
        </p:nvSpPr>
        <p:spPr>
          <a:xfrm flipH="false" flipV="false" rot="0">
            <a:off x="-407839" y="-2366877"/>
            <a:ext cx="19018190" cy="2801439"/>
          </a:xfrm>
          <a:custGeom>
            <a:avLst/>
            <a:gdLst/>
            <a:ahLst/>
            <a:cxnLst/>
            <a:rect r="r" b="b" t="t" l="l"/>
            <a:pathLst>
              <a:path h="2801439" w="19018190">
                <a:moveTo>
                  <a:pt x="0" y="0"/>
                </a:moveTo>
                <a:lnTo>
                  <a:pt x="19018190" y="0"/>
                </a:lnTo>
                <a:lnTo>
                  <a:pt x="19018190" y="2801440"/>
                </a:lnTo>
                <a:lnTo>
                  <a:pt x="0" y="2801440"/>
                </a:lnTo>
                <a:lnTo>
                  <a:pt x="0" y="0"/>
                </a:lnTo>
                <a:close/>
              </a:path>
            </a:pathLst>
          </a:custGeom>
          <a:blipFill>
            <a:blip r:embed="rId8">
              <a:extLst>
                <a:ext uri="{96DAC541-7B7A-43D3-8B79-37D633B846F1}">
                  <asvg:svgBlip xmlns:asvg="http://schemas.microsoft.com/office/drawing/2016/SVG/main" r:embed="rId9"/>
                </a:ext>
              </a:extLst>
            </a:blip>
            <a:stretch>
              <a:fillRect l="0" t="-805162"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822185" y="2200190"/>
            <a:ext cx="16230600" cy="9525"/>
          </a:xfrm>
          <a:prstGeom prst="line">
            <a:avLst/>
          </a:prstGeom>
          <a:ln cap="flat" w="19050">
            <a:solidFill>
              <a:srgbClr val="000000"/>
            </a:solidFill>
            <a:prstDash val="solid"/>
            <a:headEnd type="none" len="sm" w="sm"/>
            <a:tailEnd type="none" len="sm" w="sm"/>
          </a:ln>
        </p:spPr>
      </p:sp>
      <p:sp>
        <p:nvSpPr>
          <p:cNvPr name="TextBox 3" id="3"/>
          <p:cNvSpPr txBox="true"/>
          <p:nvPr/>
        </p:nvSpPr>
        <p:spPr>
          <a:xfrm rot="0">
            <a:off x="1028700" y="874697"/>
            <a:ext cx="16818599" cy="1315968"/>
          </a:xfrm>
          <a:prstGeom prst="rect">
            <a:avLst/>
          </a:prstGeom>
        </p:spPr>
        <p:txBody>
          <a:bodyPr anchor="t" rtlCol="false" tIns="0" lIns="0" bIns="0" rIns="0">
            <a:spAutoFit/>
          </a:bodyPr>
          <a:lstStyle/>
          <a:p>
            <a:pPr algn="ctr">
              <a:lnSpc>
                <a:spcPts val="9434"/>
              </a:lnSpc>
            </a:pPr>
            <a:r>
              <a:rPr lang="en-US" sz="9434">
                <a:solidFill>
                  <a:srgbClr val="29741D"/>
                </a:solidFill>
                <a:latin typeface="ITC Motter Corpus Regular"/>
                <a:ea typeface="ITC Motter Corpus Regular"/>
                <a:cs typeface="ITC Motter Corpus Regular"/>
                <a:sym typeface="ITC Motter Corpus Regular"/>
              </a:rPr>
              <a:t>Qual o meu projeto?</a:t>
            </a:r>
          </a:p>
        </p:txBody>
      </p:sp>
      <p:grpSp>
        <p:nvGrpSpPr>
          <p:cNvPr name="Group 4" id="4"/>
          <p:cNvGrpSpPr/>
          <p:nvPr/>
        </p:nvGrpSpPr>
        <p:grpSpPr>
          <a:xfrm rot="0">
            <a:off x="348876" y="760397"/>
            <a:ext cx="946607" cy="893661"/>
            <a:chOff x="0" y="0"/>
            <a:chExt cx="1262142" cy="1191549"/>
          </a:xfrm>
        </p:grpSpPr>
        <p:sp>
          <p:nvSpPr>
            <p:cNvPr name="Freeform 5" id="5"/>
            <p:cNvSpPr/>
            <p:nvPr/>
          </p:nvSpPr>
          <p:spPr>
            <a:xfrm flipH="false" flipV="false" rot="-5400000">
              <a:off x="125352" y="54758"/>
              <a:ext cx="1011438" cy="1262142"/>
            </a:xfrm>
            <a:custGeom>
              <a:avLst/>
              <a:gdLst/>
              <a:ahLst/>
              <a:cxnLst/>
              <a:rect r="r" b="b" t="t" l="l"/>
              <a:pathLst>
                <a:path h="1262142" w="1011438">
                  <a:moveTo>
                    <a:pt x="0" y="0"/>
                  </a:moveTo>
                  <a:lnTo>
                    <a:pt x="1011438" y="0"/>
                  </a:lnTo>
                  <a:lnTo>
                    <a:pt x="1011438" y="1262143"/>
                  </a:lnTo>
                  <a:lnTo>
                    <a:pt x="0" y="1262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7759" y="0"/>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486737" y="505719"/>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8" id="8"/>
          <p:cNvSpPr/>
          <p:nvPr/>
        </p:nvSpPr>
        <p:spPr>
          <a:xfrm flipH="false" flipV="false" rot="0">
            <a:off x="-407839" y="-2366877"/>
            <a:ext cx="19018190" cy="2801439"/>
          </a:xfrm>
          <a:custGeom>
            <a:avLst/>
            <a:gdLst/>
            <a:ahLst/>
            <a:cxnLst/>
            <a:rect r="r" b="b" t="t" l="l"/>
            <a:pathLst>
              <a:path h="2801439" w="19018190">
                <a:moveTo>
                  <a:pt x="0" y="0"/>
                </a:moveTo>
                <a:lnTo>
                  <a:pt x="19018190" y="0"/>
                </a:lnTo>
                <a:lnTo>
                  <a:pt x="19018190" y="2801440"/>
                </a:lnTo>
                <a:lnTo>
                  <a:pt x="0" y="2801440"/>
                </a:lnTo>
                <a:lnTo>
                  <a:pt x="0" y="0"/>
                </a:lnTo>
                <a:close/>
              </a:path>
            </a:pathLst>
          </a:custGeom>
          <a:blipFill>
            <a:blip r:embed="rId8">
              <a:extLst>
                <a:ext uri="{96DAC541-7B7A-43D3-8B79-37D633B846F1}">
                  <asvg:svgBlip xmlns:asvg="http://schemas.microsoft.com/office/drawing/2016/SVG/main" r:embed="rId9"/>
                </a:ext>
              </a:extLst>
            </a:blip>
            <a:stretch>
              <a:fillRect l="0" t="-805162" r="0" b="0"/>
            </a:stretch>
          </a:blipFill>
        </p:spPr>
      </p:sp>
      <p:sp>
        <p:nvSpPr>
          <p:cNvPr name="Freeform 9" id="9"/>
          <p:cNvSpPr/>
          <p:nvPr/>
        </p:nvSpPr>
        <p:spPr>
          <a:xfrm flipH="false" flipV="false" rot="0">
            <a:off x="5648653" y="2543090"/>
            <a:ext cx="6292183" cy="5645583"/>
          </a:xfrm>
          <a:custGeom>
            <a:avLst/>
            <a:gdLst/>
            <a:ahLst/>
            <a:cxnLst/>
            <a:rect r="r" b="b" t="t" l="l"/>
            <a:pathLst>
              <a:path h="5645583" w="6292183">
                <a:moveTo>
                  <a:pt x="0" y="0"/>
                </a:moveTo>
                <a:lnTo>
                  <a:pt x="6292183" y="0"/>
                </a:lnTo>
                <a:lnTo>
                  <a:pt x="6292183" y="5645583"/>
                </a:lnTo>
                <a:lnTo>
                  <a:pt x="0" y="5645583"/>
                </a:lnTo>
                <a:lnTo>
                  <a:pt x="0" y="0"/>
                </a:lnTo>
                <a:close/>
              </a:path>
            </a:pathLst>
          </a:custGeom>
          <a:blipFill>
            <a:blip r:embed="rId10"/>
            <a:stretch>
              <a:fillRect l="0" t="-40926" r="0" b="0"/>
            </a:stretch>
          </a:blipFill>
        </p:spPr>
      </p:sp>
      <p:sp>
        <p:nvSpPr>
          <p:cNvPr name="TextBox 10" id="10"/>
          <p:cNvSpPr txBox="true"/>
          <p:nvPr/>
        </p:nvSpPr>
        <p:spPr>
          <a:xfrm rot="0">
            <a:off x="5818344" y="8534841"/>
            <a:ext cx="5952801" cy="723459"/>
          </a:xfrm>
          <a:prstGeom prst="rect">
            <a:avLst/>
          </a:prstGeom>
        </p:spPr>
        <p:txBody>
          <a:bodyPr anchor="t" rtlCol="false" tIns="0" lIns="0" bIns="0" rIns="0">
            <a:spAutoFit/>
          </a:bodyPr>
          <a:lstStyle/>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Rua Ademar de Barros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822185" y="2200190"/>
            <a:ext cx="16230600" cy="9525"/>
          </a:xfrm>
          <a:prstGeom prst="line">
            <a:avLst/>
          </a:prstGeom>
          <a:ln cap="flat" w="19050">
            <a:solidFill>
              <a:srgbClr val="000000"/>
            </a:solidFill>
            <a:prstDash val="solid"/>
            <a:headEnd type="none" len="sm" w="sm"/>
            <a:tailEnd type="none" len="sm" w="sm"/>
          </a:ln>
        </p:spPr>
      </p:sp>
      <p:sp>
        <p:nvSpPr>
          <p:cNvPr name="TextBox 3" id="3"/>
          <p:cNvSpPr txBox="true"/>
          <p:nvPr/>
        </p:nvSpPr>
        <p:spPr>
          <a:xfrm rot="0">
            <a:off x="1028700" y="874697"/>
            <a:ext cx="16818599" cy="1315968"/>
          </a:xfrm>
          <a:prstGeom prst="rect">
            <a:avLst/>
          </a:prstGeom>
        </p:spPr>
        <p:txBody>
          <a:bodyPr anchor="t" rtlCol="false" tIns="0" lIns="0" bIns="0" rIns="0">
            <a:spAutoFit/>
          </a:bodyPr>
          <a:lstStyle/>
          <a:p>
            <a:pPr algn="ctr">
              <a:lnSpc>
                <a:spcPts val="9434"/>
              </a:lnSpc>
            </a:pPr>
            <a:r>
              <a:rPr lang="en-US" sz="9434">
                <a:solidFill>
                  <a:srgbClr val="29741D"/>
                </a:solidFill>
                <a:latin typeface="ITC Motter Corpus Regular"/>
                <a:ea typeface="ITC Motter Corpus Regular"/>
                <a:cs typeface="ITC Motter Corpus Regular"/>
                <a:sym typeface="ITC Motter Corpus Regular"/>
              </a:rPr>
              <a:t>Qual o meu projeto?</a:t>
            </a:r>
          </a:p>
        </p:txBody>
      </p:sp>
      <p:grpSp>
        <p:nvGrpSpPr>
          <p:cNvPr name="Group 4" id="4"/>
          <p:cNvGrpSpPr/>
          <p:nvPr/>
        </p:nvGrpSpPr>
        <p:grpSpPr>
          <a:xfrm rot="0">
            <a:off x="348876" y="760397"/>
            <a:ext cx="946607" cy="893661"/>
            <a:chOff x="0" y="0"/>
            <a:chExt cx="1262142" cy="1191549"/>
          </a:xfrm>
        </p:grpSpPr>
        <p:sp>
          <p:nvSpPr>
            <p:cNvPr name="Freeform 5" id="5"/>
            <p:cNvSpPr/>
            <p:nvPr/>
          </p:nvSpPr>
          <p:spPr>
            <a:xfrm flipH="false" flipV="false" rot="-5400000">
              <a:off x="125352" y="54758"/>
              <a:ext cx="1011438" cy="1262142"/>
            </a:xfrm>
            <a:custGeom>
              <a:avLst/>
              <a:gdLst/>
              <a:ahLst/>
              <a:cxnLst/>
              <a:rect r="r" b="b" t="t" l="l"/>
              <a:pathLst>
                <a:path h="1262142" w="1011438">
                  <a:moveTo>
                    <a:pt x="0" y="0"/>
                  </a:moveTo>
                  <a:lnTo>
                    <a:pt x="1011438" y="0"/>
                  </a:lnTo>
                  <a:lnTo>
                    <a:pt x="1011438" y="1262143"/>
                  </a:lnTo>
                  <a:lnTo>
                    <a:pt x="0" y="1262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7759" y="0"/>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486737" y="505719"/>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8" id="8"/>
          <p:cNvSpPr/>
          <p:nvPr/>
        </p:nvSpPr>
        <p:spPr>
          <a:xfrm flipH="false" flipV="false" rot="0">
            <a:off x="-407839" y="-2366877"/>
            <a:ext cx="19018190" cy="2801439"/>
          </a:xfrm>
          <a:custGeom>
            <a:avLst/>
            <a:gdLst/>
            <a:ahLst/>
            <a:cxnLst/>
            <a:rect r="r" b="b" t="t" l="l"/>
            <a:pathLst>
              <a:path h="2801439" w="19018190">
                <a:moveTo>
                  <a:pt x="0" y="0"/>
                </a:moveTo>
                <a:lnTo>
                  <a:pt x="19018190" y="0"/>
                </a:lnTo>
                <a:lnTo>
                  <a:pt x="19018190" y="2801440"/>
                </a:lnTo>
                <a:lnTo>
                  <a:pt x="0" y="2801440"/>
                </a:lnTo>
                <a:lnTo>
                  <a:pt x="0" y="0"/>
                </a:lnTo>
                <a:close/>
              </a:path>
            </a:pathLst>
          </a:custGeom>
          <a:blipFill>
            <a:blip r:embed="rId8">
              <a:extLst>
                <a:ext uri="{96DAC541-7B7A-43D3-8B79-37D633B846F1}">
                  <asvg:svgBlip xmlns:asvg="http://schemas.microsoft.com/office/drawing/2016/SVG/main" r:embed="rId9"/>
                </a:ext>
              </a:extLst>
            </a:blip>
            <a:stretch>
              <a:fillRect l="0" t="-805162" r="0" b="0"/>
            </a:stretch>
          </a:blipFill>
        </p:spPr>
      </p:sp>
      <p:sp>
        <p:nvSpPr>
          <p:cNvPr name="Freeform 9" id="9"/>
          <p:cNvSpPr/>
          <p:nvPr/>
        </p:nvSpPr>
        <p:spPr>
          <a:xfrm flipH="false" flipV="false" rot="0">
            <a:off x="5648653" y="2393241"/>
            <a:ext cx="6066613" cy="5945281"/>
          </a:xfrm>
          <a:custGeom>
            <a:avLst/>
            <a:gdLst/>
            <a:ahLst/>
            <a:cxnLst/>
            <a:rect r="r" b="b" t="t" l="l"/>
            <a:pathLst>
              <a:path h="5945281" w="6066613">
                <a:moveTo>
                  <a:pt x="0" y="0"/>
                </a:moveTo>
                <a:lnTo>
                  <a:pt x="6066613" y="0"/>
                </a:lnTo>
                <a:lnTo>
                  <a:pt x="6066613" y="5945281"/>
                </a:lnTo>
                <a:lnTo>
                  <a:pt x="0" y="5945281"/>
                </a:lnTo>
                <a:lnTo>
                  <a:pt x="0" y="0"/>
                </a:lnTo>
                <a:close/>
              </a:path>
            </a:pathLst>
          </a:custGeom>
          <a:blipFill>
            <a:blip r:embed="rId10"/>
            <a:stretch>
              <a:fillRect l="0" t="0" r="0" b="0"/>
            </a:stretch>
          </a:blipFill>
        </p:spPr>
      </p:sp>
      <p:sp>
        <p:nvSpPr>
          <p:cNvPr name="TextBox 10" id="10"/>
          <p:cNvSpPr txBox="true"/>
          <p:nvPr/>
        </p:nvSpPr>
        <p:spPr>
          <a:xfrm rot="0">
            <a:off x="4506762" y="8534841"/>
            <a:ext cx="8575964" cy="723459"/>
          </a:xfrm>
          <a:prstGeom prst="rect">
            <a:avLst/>
          </a:prstGeom>
        </p:spPr>
        <p:txBody>
          <a:bodyPr anchor="t" rtlCol="false" tIns="0" lIns="0" bIns="0" rIns="0">
            <a:spAutoFit/>
          </a:bodyPr>
          <a:lstStyle/>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 Rua Coronel Domingos Teodoro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822185" y="2200190"/>
            <a:ext cx="16230600" cy="9525"/>
          </a:xfrm>
          <a:prstGeom prst="line">
            <a:avLst/>
          </a:prstGeom>
          <a:ln cap="flat" w="19050">
            <a:solidFill>
              <a:srgbClr val="000000"/>
            </a:solidFill>
            <a:prstDash val="solid"/>
            <a:headEnd type="none" len="sm" w="sm"/>
            <a:tailEnd type="none" len="sm" w="sm"/>
          </a:ln>
        </p:spPr>
      </p:sp>
      <p:sp>
        <p:nvSpPr>
          <p:cNvPr name="TextBox 3" id="3"/>
          <p:cNvSpPr txBox="true"/>
          <p:nvPr/>
        </p:nvSpPr>
        <p:spPr>
          <a:xfrm rot="0">
            <a:off x="1028700" y="874697"/>
            <a:ext cx="16818599" cy="1315968"/>
          </a:xfrm>
          <a:prstGeom prst="rect">
            <a:avLst/>
          </a:prstGeom>
        </p:spPr>
        <p:txBody>
          <a:bodyPr anchor="t" rtlCol="false" tIns="0" lIns="0" bIns="0" rIns="0">
            <a:spAutoFit/>
          </a:bodyPr>
          <a:lstStyle/>
          <a:p>
            <a:pPr algn="ctr">
              <a:lnSpc>
                <a:spcPts val="9434"/>
              </a:lnSpc>
            </a:pPr>
            <a:r>
              <a:rPr lang="en-US" sz="9434">
                <a:solidFill>
                  <a:srgbClr val="29741D"/>
                </a:solidFill>
                <a:latin typeface="ITC Motter Corpus Regular"/>
                <a:ea typeface="ITC Motter Corpus Regular"/>
                <a:cs typeface="ITC Motter Corpus Regular"/>
                <a:sym typeface="ITC Motter Corpus Regular"/>
              </a:rPr>
              <a:t>Qual o meu projeto?</a:t>
            </a:r>
          </a:p>
        </p:txBody>
      </p:sp>
      <p:grpSp>
        <p:nvGrpSpPr>
          <p:cNvPr name="Group 4" id="4"/>
          <p:cNvGrpSpPr/>
          <p:nvPr/>
        </p:nvGrpSpPr>
        <p:grpSpPr>
          <a:xfrm rot="0">
            <a:off x="348876" y="760397"/>
            <a:ext cx="946607" cy="893661"/>
            <a:chOff x="0" y="0"/>
            <a:chExt cx="1262142" cy="1191549"/>
          </a:xfrm>
        </p:grpSpPr>
        <p:sp>
          <p:nvSpPr>
            <p:cNvPr name="Freeform 5" id="5"/>
            <p:cNvSpPr/>
            <p:nvPr/>
          </p:nvSpPr>
          <p:spPr>
            <a:xfrm flipH="false" flipV="false" rot="-5400000">
              <a:off x="125352" y="54758"/>
              <a:ext cx="1011438" cy="1262142"/>
            </a:xfrm>
            <a:custGeom>
              <a:avLst/>
              <a:gdLst/>
              <a:ahLst/>
              <a:cxnLst/>
              <a:rect r="r" b="b" t="t" l="l"/>
              <a:pathLst>
                <a:path h="1262142" w="1011438">
                  <a:moveTo>
                    <a:pt x="0" y="0"/>
                  </a:moveTo>
                  <a:lnTo>
                    <a:pt x="1011438" y="0"/>
                  </a:lnTo>
                  <a:lnTo>
                    <a:pt x="1011438" y="1262143"/>
                  </a:lnTo>
                  <a:lnTo>
                    <a:pt x="0" y="1262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7759" y="0"/>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486737" y="505719"/>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8" id="8"/>
          <p:cNvSpPr/>
          <p:nvPr/>
        </p:nvSpPr>
        <p:spPr>
          <a:xfrm flipH="false" flipV="false" rot="0">
            <a:off x="-407839" y="-2366877"/>
            <a:ext cx="19018190" cy="2801439"/>
          </a:xfrm>
          <a:custGeom>
            <a:avLst/>
            <a:gdLst/>
            <a:ahLst/>
            <a:cxnLst/>
            <a:rect r="r" b="b" t="t" l="l"/>
            <a:pathLst>
              <a:path h="2801439" w="19018190">
                <a:moveTo>
                  <a:pt x="0" y="0"/>
                </a:moveTo>
                <a:lnTo>
                  <a:pt x="19018190" y="0"/>
                </a:lnTo>
                <a:lnTo>
                  <a:pt x="19018190" y="2801440"/>
                </a:lnTo>
                <a:lnTo>
                  <a:pt x="0" y="2801440"/>
                </a:lnTo>
                <a:lnTo>
                  <a:pt x="0" y="0"/>
                </a:lnTo>
                <a:close/>
              </a:path>
            </a:pathLst>
          </a:custGeom>
          <a:blipFill>
            <a:blip r:embed="rId8">
              <a:extLst>
                <a:ext uri="{96DAC541-7B7A-43D3-8B79-37D633B846F1}">
                  <asvg:svgBlip xmlns:asvg="http://schemas.microsoft.com/office/drawing/2016/SVG/main" r:embed="rId9"/>
                </a:ext>
              </a:extLst>
            </a:blip>
            <a:stretch>
              <a:fillRect l="0" t="-805162" r="0" b="0"/>
            </a:stretch>
          </a:blipFill>
        </p:spPr>
      </p:sp>
      <p:sp>
        <p:nvSpPr>
          <p:cNvPr name="TextBox 9" id="9"/>
          <p:cNvSpPr txBox="true"/>
          <p:nvPr/>
        </p:nvSpPr>
        <p:spPr>
          <a:xfrm rot="0">
            <a:off x="822185" y="3370423"/>
            <a:ext cx="16230600" cy="5286299"/>
          </a:xfrm>
          <a:prstGeom prst="rect">
            <a:avLst/>
          </a:prstGeom>
        </p:spPr>
        <p:txBody>
          <a:bodyPr anchor="t" rtlCol="false" tIns="0" lIns="0" bIns="0" rIns="0">
            <a:spAutoFit/>
          </a:bodyPr>
          <a:lstStyle/>
          <a:p>
            <a:pPr algn="just">
              <a:lnSpc>
                <a:spcPts val="4602"/>
              </a:lnSpc>
              <a:spcBef>
                <a:spcPct val="0"/>
              </a:spcBef>
            </a:pPr>
            <a:r>
              <a:rPr lang="en-US" sz="3287" spc="243">
                <a:solidFill>
                  <a:srgbClr val="29741D"/>
                </a:solidFill>
                <a:latin typeface="ITC Avant Garde Gothic"/>
                <a:ea typeface="ITC Avant Garde Gothic"/>
                <a:cs typeface="ITC Avant Garde Gothic"/>
                <a:sym typeface="ITC Avant Garde Gothic"/>
              </a:rPr>
              <a:t>Nosso projeto, chamado "ReportCity", é uma plataforma digital desenvolvida para facilitar a identificação e comunicação de problemas de infraestrutura urbana na cidade de São João da Boa Vista. Através do uso de geolocalização e um sistema de acompanhamento de status, os cidadãos poderão reportar questões como pavimentação danificada, sinalização deficiente e problemas com fiação, promovendo uma comunicação direta e eficiente com as autoridades responsáveis, o que visa melhorar a manutenção urbana de forma ágil e organizada.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555397" y="581869"/>
            <a:ext cx="946607" cy="893661"/>
            <a:chOff x="0" y="0"/>
            <a:chExt cx="1262142" cy="1191549"/>
          </a:xfrm>
        </p:grpSpPr>
        <p:sp>
          <p:nvSpPr>
            <p:cNvPr name="Freeform 3" id="3"/>
            <p:cNvSpPr/>
            <p:nvPr/>
          </p:nvSpPr>
          <p:spPr>
            <a:xfrm flipH="false" flipV="false" rot="-5400000">
              <a:off x="125352" y="54758"/>
              <a:ext cx="1011438" cy="1262142"/>
            </a:xfrm>
            <a:custGeom>
              <a:avLst/>
              <a:gdLst/>
              <a:ahLst/>
              <a:cxnLst/>
              <a:rect r="r" b="b" t="t" l="l"/>
              <a:pathLst>
                <a:path h="1262142" w="1011438">
                  <a:moveTo>
                    <a:pt x="0" y="0"/>
                  </a:moveTo>
                  <a:lnTo>
                    <a:pt x="1011438" y="0"/>
                  </a:lnTo>
                  <a:lnTo>
                    <a:pt x="1011438" y="1262143"/>
                  </a:lnTo>
                  <a:lnTo>
                    <a:pt x="0" y="1262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7759" y="0"/>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486737" y="505719"/>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6" id="6"/>
          <p:cNvSpPr txBox="true"/>
          <p:nvPr/>
        </p:nvSpPr>
        <p:spPr>
          <a:xfrm rot="0">
            <a:off x="-1034123" y="4830038"/>
            <a:ext cx="19322123" cy="1251778"/>
          </a:xfrm>
          <a:prstGeom prst="rect">
            <a:avLst/>
          </a:prstGeom>
        </p:spPr>
        <p:txBody>
          <a:bodyPr anchor="t" rtlCol="false" tIns="0" lIns="0" bIns="0" rIns="0">
            <a:spAutoFit/>
          </a:bodyPr>
          <a:lstStyle/>
          <a:p>
            <a:pPr algn="ctr">
              <a:lnSpc>
                <a:spcPts val="9444"/>
              </a:lnSpc>
            </a:pPr>
          </a:p>
        </p:txBody>
      </p:sp>
      <p:sp>
        <p:nvSpPr>
          <p:cNvPr name="TextBox 7" id="7"/>
          <p:cNvSpPr txBox="true"/>
          <p:nvPr/>
        </p:nvSpPr>
        <p:spPr>
          <a:xfrm rot="0">
            <a:off x="792048" y="1856882"/>
            <a:ext cx="16703903" cy="4224934"/>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Nós separamos o processo em 4 grandes etapas, sendo elas:</a:t>
            </a:r>
          </a:p>
          <a:p>
            <a:pPr algn="just">
              <a:lnSpc>
                <a:spcPts val="6699"/>
              </a:lnSpc>
            </a:pPr>
          </a:p>
          <a:p>
            <a:pPr algn="just">
              <a:lnSpc>
                <a:spcPts val="6699"/>
              </a:lnSpc>
            </a:pPr>
          </a:p>
          <a:p>
            <a:pPr algn="just">
              <a:lnSpc>
                <a:spcPts val="6699"/>
              </a:lnSpc>
            </a:pPr>
          </a:p>
          <a:p>
            <a:pPr algn="just">
              <a:lnSpc>
                <a:spcPts val="6699"/>
              </a:lnSpc>
            </a:pPr>
          </a:p>
        </p:txBody>
      </p:sp>
      <p:sp>
        <p:nvSpPr>
          <p:cNvPr name="Freeform 8" id="8"/>
          <p:cNvSpPr/>
          <p:nvPr/>
        </p:nvSpPr>
        <p:spPr>
          <a:xfrm flipH="false" flipV="false" rot="0">
            <a:off x="0" y="3301266"/>
            <a:ext cx="7315200" cy="1536192"/>
          </a:xfrm>
          <a:custGeom>
            <a:avLst/>
            <a:gdLst/>
            <a:ahLst/>
            <a:cxnLst/>
            <a:rect r="r" b="b" t="t" l="l"/>
            <a:pathLst>
              <a:path h="1536192" w="7315200">
                <a:moveTo>
                  <a:pt x="0" y="0"/>
                </a:moveTo>
                <a:lnTo>
                  <a:pt x="7315200" y="0"/>
                </a:lnTo>
                <a:lnTo>
                  <a:pt x="7315200" y="1536192"/>
                </a:lnTo>
                <a:lnTo>
                  <a:pt x="0" y="15361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3551930"/>
            <a:ext cx="16703903" cy="834839"/>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Documento de visão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555397" y="581869"/>
            <a:ext cx="946607" cy="893661"/>
            <a:chOff x="0" y="0"/>
            <a:chExt cx="1262142" cy="1191549"/>
          </a:xfrm>
        </p:grpSpPr>
        <p:sp>
          <p:nvSpPr>
            <p:cNvPr name="Freeform 3" id="3"/>
            <p:cNvSpPr/>
            <p:nvPr/>
          </p:nvSpPr>
          <p:spPr>
            <a:xfrm flipH="false" flipV="false" rot="-5400000">
              <a:off x="125352" y="54758"/>
              <a:ext cx="1011438" cy="1262142"/>
            </a:xfrm>
            <a:custGeom>
              <a:avLst/>
              <a:gdLst/>
              <a:ahLst/>
              <a:cxnLst/>
              <a:rect r="r" b="b" t="t" l="l"/>
              <a:pathLst>
                <a:path h="1262142" w="1011438">
                  <a:moveTo>
                    <a:pt x="0" y="0"/>
                  </a:moveTo>
                  <a:lnTo>
                    <a:pt x="1011438" y="0"/>
                  </a:lnTo>
                  <a:lnTo>
                    <a:pt x="1011438" y="1262143"/>
                  </a:lnTo>
                  <a:lnTo>
                    <a:pt x="0" y="1262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7759" y="0"/>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486737" y="505719"/>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6" id="6"/>
          <p:cNvSpPr txBox="true"/>
          <p:nvPr/>
        </p:nvSpPr>
        <p:spPr>
          <a:xfrm rot="0">
            <a:off x="-1034123" y="4830038"/>
            <a:ext cx="19322123" cy="1251778"/>
          </a:xfrm>
          <a:prstGeom prst="rect">
            <a:avLst/>
          </a:prstGeom>
        </p:spPr>
        <p:txBody>
          <a:bodyPr anchor="t" rtlCol="false" tIns="0" lIns="0" bIns="0" rIns="0">
            <a:spAutoFit/>
          </a:bodyPr>
          <a:lstStyle/>
          <a:p>
            <a:pPr algn="ctr">
              <a:lnSpc>
                <a:spcPts val="9444"/>
              </a:lnSpc>
            </a:pPr>
          </a:p>
        </p:txBody>
      </p:sp>
      <p:sp>
        <p:nvSpPr>
          <p:cNvPr name="TextBox 7" id="7"/>
          <p:cNvSpPr txBox="true"/>
          <p:nvPr/>
        </p:nvSpPr>
        <p:spPr>
          <a:xfrm rot="0">
            <a:off x="792048" y="1856882"/>
            <a:ext cx="16703903" cy="4224934"/>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Nós separamos o processo em 4 grandes etapas, sendo elas:</a:t>
            </a:r>
          </a:p>
          <a:p>
            <a:pPr algn="just">
              <a:lnSpc>
                <a:spcPts val="6699"/>
              </a:lnSpc>
            </a:pPr>
          </a:p>
          <a:p>
            <a:pPr algn="just">
              <a:lnSpc>
                <a:spcPts val="6699"/>
              </a:lnSpc>
            </a:pPr>
          </a:p>
          <a:p>
            <a:pPr algn="just">
              <a:lnSpc>
                <a:spcPts val="6699"/>
              </a:lnSpc>
            </a:pPr>
          </a:p>
          <a:p>
            <a:pPr algn="just">
              <a:lnSpc>
                <a:spcPts val="6699"/>
              </a:lnSpc>
            </a:pPr>
          </a:p>
        </p:txBody>
      </p:sp>
      <p:sp>
        <p:nvSpPr>
          <p:cNvPr name="Freeform 8" id="8"/>
          <p:cNvSpPr/>
          <p:nvPr/>
        </p:nvSpPr>
        <p:spPr>
          <a:xfrm flipH="false" flipV="false" rot="0">
            <a:off x="0" y="3301266"/>
            <a:ext cx="7315200" cy="1536192"/>
          </a:xfrm>
          <a:custGeom>
            <a:avLst/>
            <a:gdLst/>
            <a:ahLst/>
            <a:cxnLst/>
            <a:rect r="r" b="b" t="t" l="l"/>
            <a:pathLst>
              <a:path h="1536192" w="7315200">
                <a:moveTo>
                  <a:pt x="0" y="0"/>
                </a:moveTo>
                <a:lnTo>
                  <a:pt x="7315200" y="0"/>
                </a:lnTo>
                <a:lnTo>
                  <a:pt x="7315200" y="1536192"/>
                </a:lnTo>
                <a:lnTo>
                  <a:pt x="0" y="15361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3551930"/>
            <a:ext cx="16703903" cy="834839"/>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Documento de visão</a:t>
            </a:r>
          </a:p>
        </p:txBody>
      </p:sp>
      <p:grpSp>
        <p:nvGrpSpPr>
          <p:cNvPr name="Group 10" id="10"/>
          <p:cNvGrpSpPr/>
          <p:nvPr/>
        </p:nvGrpSpPr>
        <p:grpSpPr>
          <a:xfrm rot="0">
            <a:off x="9144000" y="4837458"/>
            <a:ext cx="17154570" cy="1536192"/>
            <a:chOff x="0" y="0"/>
            <a:chExt cx="22872760" cy="2048256"/>
          </a:xfrm>
        </p:grpSpPr>
        <p:sp>
          <p:nvSpPr>
            <p:cNvPr name="Freeform 11" id="11"/>
            <p:cNvSpPr/>
            <p:nvPr/>
          </p:nvSpPr>
          <p:spPr>
            <a:xfrm flipH="false" flipV="false" rot="0">
              <a:off x="0" y="0"/>
              <a:ext cx="9753600" cy="2048256"/>
            </a:xfrm>
            <a:custGeom>
              <a:avLst/>
              <a:gdLst/>
              <a:ahLst/>
              <a:cxnLst/>
              <a:rect r="r" b="b" t="t" l="l"/>
              <a:pathLst>
                <a:path h="2048256" w="9753600">
                  <a:moveTo>
                    <a:pt x="0" y="0"/>
                  </a:moveTo>
                  <a:lnTo>
                    <a:pt x="9753600" y="0"/>
                  </a:lnTo>
                  <a:lnTo>
                    <a:pt x="9753600" y="2048256"/>
                  </a:lnTo>
                  <a:lnTo>
                    <a:pt x="0" y="2048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600889" y="400894"/>
              <a:ext cx="22271871" cy="1046444"/>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Documento de requisitos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555397" y="581869"/>
            <a:ext cx="946607" cy="893661"/>
            <a:chOff x="0" y="0"/>
            <a:chExt cx="1262142" cy="1191549"/>
          </a:xfrm>
        </p:grpSpPr>
        <p:sp>
          <p:nvSpPr>
            <p:cNvPr name="Freeform 3" id="3"/>
            <p:cNvSpPr/>
            <p:nvPr/>
          </p:nvSpPr>
          <p:spPr>
            <a:xfrm flipH="false" flipV="false" rot="-5400000">
              <a:off x="125352" y="54758"/>
              <a:ext cx="1011438" cy="1262142"/>
            </a:xfrm>
            <a:custGeom>
              <a:avLst/>
              <a:gdLst/>
              <a:ahLst/>
              <a:cxnLst/>
              <a:rect r="r" b="b" t="t" l="l"/>
              <a:pathLst>
                <a:path h="1262142" w="1011438">
                  <a:moveTo>
                    <a:pt x="0" y="0"/>
                  </a:moveTo>
                  <a:lnTo>
                    <a:pt x="1011438" y="0"/>
                  </a:lnTo>
                  <a:lnTo>
                    <a:pt x="1011438" y="1262143"/>
                  </a:lnTo>
                  <a:lnTo>
                    <a:pt x="0" y="1262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7759" y="0"/>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486737" y="505719"/>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6" id="6"/>
          <p:cNvSpPr txBox="true"/>
          <p:nvPr/>
        </p:nvSpPr>
        <p:spPr>
          <a:xfrm rot="0">
            <a:off x="-1034123" y="4830038"/>
            <a:ext cx="19322123" cy="1251778"/>
          </a:xfrm>
          <a:prstGeom prst="rect">
            <a:avLst/>
          </a:prstGeom>
        </p:spPr>
        <p:txBody>
          <a:bodyPr anchor="t" rtlCol="false" tIns="0" lIns="0" bIns="0" rIns="0">
            <a:spAutoFit/>
          </a:bodyPr>
          <a:lstStyle/>
          <a:p>
            <a:pPr algn="ctr">
              <a:lnSpc>
                <a:spcPts val="9444"/>
              </a:lnSpc>
            </a:pPr>
          </a:p>
        </p:txBody>
      </p:sp>
      <p:sp>
        <p:nvSpPr>
          <p:cNvPr name="TextBox 7" id="7"/>
          <p:cNvSpPr txBox="true"/>
          <p:nvPr/>
        </p:nvSpPr>
        <p:spPr>
          <a:xfrm rot="0">
            <a:off x="792048" y="1856882"/>
            <a:ext cx="16703903" cy="4224934"/>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Nós separamos o processo em 4 grandes etapas, sendo elas:</a:t>
            </a:r>
          </a:p>
          <a:p>
            <a:pPr algn="just">
              <a:lnSpc>
                <a:spcPts val="6699"/>
              </a:lnSpc>
            </a:pPr>
          </a:p>
          <a:p>
            <a:pPr algn="just">
              <a:lnSpc>
                <a:spcPts val="6699"/>
              </a:lnSpc>
            </a:pPr>
          </a:p>
          <a:p>
            <a:pPr algn="just">
              <a:lnSpc>
                <a:spcPts val="6699"/>
              </a:lnSpc>
            </a:pPr>
          </a:p>
          <a:p>
            <a:pPr algn="just">
              <a:lnSpc>
                <a:spcPts val="6699"/>
              </a:lnSpc>
            </a:pPr>
          </a:p>
        </p:txBody>
      </p:sp>
      <p:sp>
        <p:nvSpPr>
          <p:cNvPr name="Freeform 8" id="8"/>
          <p:cNvSpPr/>
          <p:nvPr/>
        </p:nvSpPr>
        <p:spPr>
          <a:xfrm flipH="false" flipV="false" rot="0">
            <a:off x="0" y="3301266"/>
            <a:ext cx="7315200" cy="1536192"/>
          </a:xfrm>
          <a:custGeom>
            <a:avLst/>
            <a:gdLst/>
            <a:ahLst/>
            <a:cxnLst/>
            <a:rect r="r" b="b" t="t" l="l"/>
            <a:pathLst>
              <a:path h="1536192" w="7315200">
                <a:moveTo>
                  <a:pt x="0" y="0"/>
                </a:moveTo>
                <a:lnTo>
                  <a:pt x="7315200" y="0"/>
                </a:lnTo>
                <a:lnTo>
                  <a:pt x="7315200" y="1536192"/>
                </a:lnTo>
                <a:lnTo>
                  <a:pt x="0" y="15361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3551930"/>
            <a:ext cx="16703903" cy="834839"/>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Documento de visão</a:t>
            </a:r>
          </a:p>
        </p:txBody>
      </p:sp>
      <p:grpSp>
        <p:nvGrpSpPr>
          <p:cNvPr name="Group 10" id="10"/>
          <p:cNvGrpSpPr/>
          <p:nvPr/>
        </p:nvGrpSpPr>
        <p:grpSpPr>
          <a:xfrm rot="0">
            <a:off x="9144000" y="4837458"/>
            <a:ext cx="17154570" cy="1536192"/>
            <a:chOff x="0" y="0"/>
            <a:chExt cx="22872760" cy="2048256"/>
          </a:xfrm>
        </p:grpSpPr>
        <p:sp>
          <p:nvSpPr>
            <p:cNvPr name="Freeform 11" id="11"/>
            <p:cNvSpPr/>
            <p:nvPr/>
          </p:nvSpPr>
          <p:spPr>
            <a:xfrm flipH="false" flipV="false" rot="0">
              <a:off x="0" y="0"/>
              <a:ext cx="9753600" cy="2048256"/>
            </a:xfrm>
            <a:custGeom>
              <a:avLst/>
              <a:gdLst/>
              <a:ahLst/>
              <a:cxnLst/>
              <a:rect r="r" b="b" t="t" l="l"/>
              <a:pathLst>
                <a:path h="2048256" w="9753600">
                  <a:moveTo>
                    <a:pt x="0" y="0"/>
                  </a:moveTo>
                  <a:lnTo>
                    <a:pt x="9753600" y="0"/>
                  </a:lnTo>
                  <a:lnTo>
                    <a:pt x="9753600" y="2048256"/>
                  </a:lnTo>
                  <a:lnTo>
                    <a:pt x="0" y="2048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600889" y="400894"/>
              <a:ext cx="22271871" cy="1046444"/>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Documento de requisitos</a:t>
              </a:r>
            </a:p>
          </p:txBody>
        </p:sp>
      </p:grpSp>
      <p:grpSp>
        <p:nvGrpSpPr>
          <p:cNvPr name="Group 13" id="13"/>
          <p:cNvGrpSpPr/>
          <p:nvPr/>
        </p:nvGrpSpPr>
        <p:grpSpPr>
          <a:xfrm rot="0">
            <a:off x="202046" y="6821325"/>
            <a:ext cx="17057254" cy="1536192"/>
            <a:chOff x="0" y="0"/>
            <a:chExt cx="22743005" cy="2048256"/>
          </a:xfrm>
        </p:grpSpPr>
        <p:sp>
          <p:nvSpPr>
            <p:cNvPr name="Freeform 14" id="14"/>
            <p:cNvSpPr/>
            <p:nvPr/>
          </p:nvSpPr>
          <p:spPr>
            <a:xfrm flipH="false" flipV="false" rot="0">
              <a:off x="0" y="0"/>
              <a:ext cx="9753600" cy="2048256"/>
            </a:xfrm>
            <a:custGeom>
              <a:avLst/>
              <a:gdLst/>
              <a:ahLst/>
              <a:cxnLst/>
              <a:rect r="r" b="b" t="t" l="l"/>
              <a:pathLst>
                <a:path h="2048256" w="9753600">
                  <a:moveTo>
                    <a:pt x="0" y="0"/>
                  </a:moveTo>
                  <a:lnTo>
                    <a:pt x="9753600" y="0"/>
                  </a:lnTo>
                  <a:lnTo>
                    <a:pt x="9753600" y="2048256"/>
                  </a:lnTo>
                  <a:lnTo>
                    <a:pt x="0" y="2048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471134" y="400894"/>
              <a:ext cx="22271871" cy="1046444"/>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Modelo de casos de uso</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555397" y="581869"/>
            <a:ext cx="946607" cy="893661"/>
            <a:chOff x="0" y="0"/>
            <a:chExt cx="1262142" cy="1191549"/>
          </a:xfrm>
        </p:grpSpPr>
        <p:sp>
          <p:nvSpPr>
            <p:cNvPr name="Freeform 3" id="3"/>
            <p:cNvSpPr/>
            <p:nvPr/>
          </p:nvSpPr>
          <p:spPr>
            <a:xfrm flipH="false" flipV="false" rot="-5400000">
              <a:off x="125352" y="54758"/>
              <a:ext cx="1011438" cy="1262142"/>
            </a:xfrm>
            <a:custGeom>
              <a:avLst/>
              <a:gdLst/>
              <a:ahLst/>
              <a:cxnLst/>
              <a:rect r="r" b="b" t="t" l="l"/>
              <a:pathLst>
                <a:path h="1262142" w="1011438">
                  <a:moveTo>
                    <a:pt x="0" y="0"/>
                  </a:moveTo>
                  <a:lnTo>
                    <a:pt x="1011438" y="0"/>
                  </a:lnTo>
                  <a:lnTo>
                    <a:pt x="1011438" y="1262143"/>
                  </a:lnTo>
                  <a:lnTo>
                    <a:pt x="0" y="1262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7759" y="0"/>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486737" y="505719"/>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6" id="6"/>
          <p:cNvSpPr txBox="true"/>
          <p:nvPr/>
        </p:nvSpPr>
        <p:spPr>
          <a:xfrm rot="0">
            <a:off x="-1034123" y="4830038"/>
            <a:ext cx="19322123" cy="1251778"/>
          </a:xfrm>
          <a:prstGeom prst="rect">
            <a:avLst/>
          </a:prstGeom>
        </p:spPr>
        <p:txBody>
          <a:bodyPr anchor="t" rtlCol="false" tIns="0" lIns="0" bIns="0" rIns="0">
            <a:spAutoFit/>
          </a:bodyPr>
          <a:lstStyle/>
          <a:p>
            <a:pPr algn="ctr">
              <a:lnSpc>
                <a:spcPts val="9444"/>
              </a:lnSpc>
            </a:pPr>
          </a:p>
        </p:txBody>
      </p:sp>
      <p:sp>
        <p:nvSpPr>
          <p:cNvPr name="TextBox 7" id="7"/>
          <p:cNvSpPr txBox="true"/>
          <p:nvPr/>
        </p:nvSpPr>
        <p:spPr>
          <a:xfrm rot="0">
            <a:off x="792048" y="1856882"/>
            <a:ext cx="16703903" cy="4224934"/>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Nós separamos o processo em 3 grandes etapas, sendo elas:</a:t>
            </a:r>
          </a:p>
          <a:p>
            <a:pPr algn="just">
              <a:lnSpc>
                <a:spcPts val="6699"/>
              </a:lnSpc>
            </a:pPr>
          </a:p>
          <a:p>
            <a:pPr algn="just">
              <a:lnSpc>
                <a:spcPts val="6699"/>
              </a:lnSpc>
            </a:pPr>
          </a:p>
          <a:p>
            <a:pPr algn="just">
              <a:lnSpc>
                <a:spcPts val="6699"/>
              </a:lnSpc>
            </a:pPr>
          </a:p>
          <a:p>
            <a:pPr algn="just">
              <a:lnSpc>
                <a:spcPts val="6699"/>
              </a:lnSpc>
            </a:pPr>
          </a:p>
        </p:txBody>
      </p:sp>
      <p:sp>
        <p:nvSpPr>
          <p:cNvPr name="Freeform 8" id="8"/>
          <p:cNvSpPr/>
          <p:nvPr/>
        </p:nvSpPr>
        <p:spPr>
          <a:xfrm flipH="false" flipV="false" rot="0">
            <a:off x="1028700" y="3607308"/>
            <a:ext cx="7315200" cy="1536192"/>
          </a:xfrm>
          <a:custGeom>
            <a:avLst/>
            <a:gdLst/>
            <a:ahLst/>
            <a:cxnLst/>
            <a:rect r="r" b="b" t="t" l="l"/>
            <a:pathLst>
              <a:path h="1536192" w="7315200">
                <a:moveTo>
                  <a:pt x="0" y="0"/>
                </a:moveTo>
                <a:lnTo>
                  <a:pt x="7315200" y="0"/>
                </a:lnTo>
                <a:lnTo>
                  <a:pt x="7315200" y="1536192"/>
                </a:lnTo>
                <a:lnTo>
                  <a:pt x="0" y="15361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876044" y="3869337"/>
            <a:ext cx="16703903" cy="834839"/>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Documento de visão</a:t>
            </a:r>
          </a:p>
        </p:txBody>
      </p:sp>
      <p:grpSp>
        <p:nvGrpSpPr>
          <p:cNvPr name="Group 10" id="10"/>
          <p:cNvGrpSpPr/>
          <p:nvPr/>
        </p:nvGrpSpPr>
        <p:grpSpPr>
          <a:xfrm rot="0">
            <a:off x="9485382" y="5365440"/>
            <a:ext cx="17154570" cy="1536192"/>
            <a:chOff x="0" y="0"/>
            <a:chExt cx="22872760" cy="2048256"/>
          </a:xfrm>
        </p:grpSpPr>
        <p:sp>
          <p:nvSpPr>
            <p:cNvPr name="Freeform 11" id="11"/>
            <p:cNvSpPr/>
            <p:nvPr/>
          </p:nvSpPr>
          <p:spPr>
            <a:xfrm flipH="false" flipV="false" rot="0">
              <a:off x="0" y="0"/>
              <a:ext cx="9753600" cy="2048256"/>
            </a:xfrm>
            <a:custGeom>
              <a:avLst/>
              <a:gdLst/>
              <a:ahLst/>
              <a:cxnLst/>
              <a:rect r="r" b="b" t="t" l="l"/>
              <a:pathLst>
                <a:path h="2048256" w="9753600">
                  <a:moveTo>
                    <a:pt x="0" y="0"/>
                  </a:moveTo>
                  <a:lnTo>
                    <a:pt x="9753600" y="0"/>
                  </a:lnTo>
                  <a:lnTo>
                    <a:pt x="9753600" y="2048256"/>
                  </a:lnTo>
                  <a:lnTo>
                    <a:pt x="0" y="2048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600889" y="400894"/>
              <a:ext cx="22271871" cy="1046444"/>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Documento de requisitos</a:t>
              </a:r>
            </a:p>
          </p:txBody>
        </p:sp>
      </p:grpSp>
      <p:grpSp>
        <p:nvGrpSpPr>
          <p:cNvPr name="Group 13" id="13"/>
          <p:cNvGrpSpPr/>
          <p:nvPr/>
        </p:nvGrpSpPr>
        <p:grpSpPr>
          <a:xfrm rot="0">
            <a:off x="956755" y="7120707"/>
            <a:ext cx="17057254" cy="1536192"/>
            <a:chOff x="0" y="0"/>
            <a:chExt cx="22743005" cy="2048256"/>
          </a:xfrm>
        </p:grpSpPr>
        <p:sp>
          <p:nvSpPr>
            <p:cNvPr name="Freeform 14" id="14"/>
            <p:cNvSpPr/>
            <p:nvPr/>
          </p:nvSpPr>
          <p:spPr>
            <a:xfrm flipH="false" flipV="false" rot="0">
              <a:off x="0" y="0"/>
              <a:ext cx="9753600" cy="2048256"/>
            </a:xfrm>
            <a:custGeom>
              <a:avLst/>
              <a:gdLst/>
              <a:ahLst/>
              <a:cxnLst/>
              <a:rect r="r" b="b" t="t" l="l"/>
              <a:pathLst>
                <a:path h="2048256" w="9753600">
                  <a:moveTo>
                    <a:pt x="0" y="0"/>
                  </a:moveTo>
                  <a:lnTo>
                    <a:pt x="9753600" y="0"/>
                  </a:lnTo>
                  <a:lnTo>
                    <a:pt x="9753600" y="2048256"/>
                  </a:lnTo>
                  <a:lnTo>
                    <a:pt x="0" y="2048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471134" y="400894"/>
              <a:ext cx="22271871" cy="1046444"/>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Modelo de casos de uso</a:t>
              </a:r>
            </a:p>
          </p:txBody>
        </p:sp>
      </p:grpSp>
      <p:sp>
        <p:nvSpPr>
          <p:cNvPr name="Freeform 16" id="16"/>
          <p:cNvSpPr/>
          <p:nvPr/>
        </p:nvSpPr>
        <p:spPr>
          <a:xfrm flipH="false" flipV="false" rot="0">
            <a:off x="9582698" y="8656899"/>
            <a:ext cx="7315200" cy="1536192"/>
          </a:xfrm>
          <a:custGeom>
            <a:avLst/>
            <a:gdLst/>
            <a:ahLst/>
            <a:cxnLst/>
            <a:rect r="r" b="b" t="t" l="l"/>
            <a:pathLst>
              <a:path h="1536192" w="7315200">
                <a:moveTo>
                  <a:pt x="0" y="0"/>
                </a:moveTo>
                <a:lnTo>
                  <a:pt x="7315200" y="0"/>
                </a:lnTo>
                <a:lnTo>
                  <a:pt x="7315200" y="1536192"/>
                </a:lnTo>
                <a:lnTo>
                  <a:pt x="0" y="15361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0227996" y="8907563"/>
            <a:ext cx="16703903" cy="834839"/>
          </a:xfrm>
          <a:prstGeom prst="rect">
            <a:avLst/>
          </a:prstGeom>
        </p:spPr>
        <p:txBody>
          <a:bodyPr anchor="t" rtlCol="false" tIns="0" lIns="0" bIns="0" rIns="0">
            <a:spAutoFit/>
          </a:bodyPr>
          <a:lstStyle/>
          <a:p>
            <a:pPr algn="just">
              <a:lnSpc>
                <a:spcPts val="6699"/>
              </a:lnSpc>
            </a:pPr>
            <a:r>
              <a:rPr lang="en-US" sz="4187">
                <a:solidFill>
                  <a:srgbClr val="000000"/>
                </a:solidFill>
                <a:latin typeface="Poppins"/>
                <a:ea typeface="Poppins"/>
                <a:cs typeface="Poppins"/>
                <a:sym typeface="Poppins"/>
              </a:rPr>
              <a:t>Estimativa de esforços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826653" y="4851435"/>
            <a:ext cx="14634694" cy="3359574"/>
            <a:chOff x="0" y="0"/>
            <a:chExt cx="3854405" cy="884826"/>
          </a:xfrm>
        </p:grpSpPr>
        <p:sp>
          <p:nvSpPr>
            <p:cNvPr name="Freeform 3" id="3"/>
            <p:cNvSpPr/>
            <p:nvPr/>
          </p:nvSpPr>
          <p:spPr>
            <a:xfrm flipH="false" flipV="false" rot="0">
              <a:off x="0" y="0"/>
              <a:ext cx="3854405" cy="884826"/>
            </a:xfrm>
            <a:custGeom>
              <a:avLst/>
              <a:gdLst/>
              <a:ahLst/>
              <a:cxnLst/>
              <a:rect r="r" b="b" t="t" l="l"/>
              <a:pathLst>
                <a:path h="884826" w="3854405">
                  <a:moveTo>
                    <a:pt x="0" y="0"/>
                  </a:moveTo>
                  <a:lnTo>
                    <a:pt x="3854405" y="0"/>
                  </a:lnTo>
                  <a:lnTo>
                    <a:pt x="3854405" y="884826"/>
                  </a:lnTo>
                  <a:lnTo>
                    <a:pt x="0" y="884826"/>
                  </a:lnTo>
                  <a:close/>
                </a:path>
              </a:pathLst>
            </a:custGeom>
            <a:solidFill>
              <a:srgbClr val="3B3B3B"/>
            </a:solidFill>
          </p:spPr>
        </p:sp>
        <p:sp>
          <p:nvSpPr>
            <p:cNvPr name="TextBox 4" id="4"/>
            <p:cNvSpPr txBox="true"/>
            <p:nvPr/>
          </p:nvSpPr>
          <p:spPr>
            <a:xfrm>
              <a:off x="0" y="-57150"/>
              <a:ext cx="3854405" cy="941976"/>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3596802" y="3262642"/>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6" id="6"/>
          <p:cNvSpPr/>
          <p:nvPr/>
        </p:nvSpPr>
        <p:spPr>
          <a:xfrm flipH="false" flipV="false" rot="-10800000">
            <a:off x="262749" y="281467"/>
            <a:ext cx="876714" cy="1094024"/>
          </a:xfrm>
          <a:custGeom>
            <a:avLst/>
            <a:gdLst/>
            <a:ahLst/>
            <a:cxnLst/>
            <a:rect r="r" b="b" t="t" l="l"/>
            <a:pathLst>
              <a:path h="1094024" w="876714">
                <a:moveTo>
                  <a:pt x="0" y="0"/>
                </a:moveTo>
                <a:lnTo>
                  <a:pt x="876714" y="0"/>
                </a:lnTo>
                <a:lnTo>
                  <a:pt x="876714" y="1094025"/>
                </a:lnTo>
                <a:lnTo>
                  <a:pt x="0" y="1094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03783" y="5558322"/>
            <a:ext cx="14799433" cy="2342857"/>
          </a:xfrm>
          <a:custGeom>
            <a:avLst/>
            <a:gdLst/>
            <a:ahLst/>
            <a:cxnLst/>
            <a:rect r="r" b="b" t="t" l="l"/>
            <a:pathLst>
              <a:path h="2342857" w="14799433">
                <a:moveTo>
                  <a:pt x="0" y="0"/>
                </a:moveTo>
                <a:lnTo>
                  <a:pt x="14799433" y="0"/>
                </a:lnTo>
                <a:lnTo>
                  <a:pt x="14799433" y="2342857"/>
                </a:lnTo>
                <a:lnTo>
                  <a:pt x="0" y="2342857"/>
                </a:lnTo>
                <a:lnTo>
                  <a:pt x="0" y="0"/>
                </a:lnTo>
                <a:close/>
              </a:path>
            </a:pathLst>
          </a:custGeom>
          <a:blipFill>
            <a:blip r:embed="rId6"/>
            <a:stretch>
              <a:fillRect l="0" t="0" r="0" b="0"/>
            </a:stretch>
          </a:blipFill>
        </p:spPr>
      </p:sp>
      <p:sp>
        <p:nvSpPr>
          <p:cNvPr name="TextBox 8" id="8"/>
          <p:cNvSpPr txBox="true"/>
          <p:nvPr/>
        </p:nvSpPr>
        <p:spPr>
          <a:xfrm rot="0">
            <a:off x="-517061" y="840090"/>
            <a:ext cx="19322123" cy="1251778"/>
          </a:xfrm>
          <a:prstGeom prst="rect">
            <a:avLst/>
          </a:prstGeom>
        </p:spPr>
        <p:txBody>
          <a:bodyPr anchor="t" rtlCol="false" tIns="0" lIns="0" bIns="0" rIns="0">
            <a:spAutoFit/>
          </a:bodyPr>
          <a:lstStyle/>
          <a:p>
            <a:pPr algn="ctr">
              <a:lnSpc>
                <a:spcPts val="9444"/>
              </a:lnSpc>
            </a:pPr>
            <a:r>
              <a:rPr lang="en-US" b="true" sz="9444">
                <a:solidFill>
                  <a:srgbClr val="68902B"/>
                </a:solidFill>
                <a:latin typeface="Roca One Bold"/>
                <a:ea typeface="Roca One Bold"/>
                <a:cs typeface="Roca One Bold"/>
                <a:sym typeface="Roca One Bold"/>
              </a:rPr>
              <a:t>1º grande etapa - Visão </a:t>
            </a:r>
          </a:p>
        </p:txBody>
      </p:sp>
      <p:sp>
        <p:nvSpPr>
          <p:cNvPr name="TextBox 9" id="9"/>
          <p:cNvSpPr txBox="true"/>
          <p:nvPr/>
        </p:nvSpPr>
        <p:spPr>
          <a:xfrm rot="0">
            <a:off x="701106" y="1931264"/>
            <a:ext cx="19293903" cy="6314665"/>
          </a:xfrm>
          <a:prstGeom prst="rect">
            <a:avLst/>
          </a:prstGeom>
        </p:spPr>
        <p:txBody>
          <a:bodyPr anchor="t" rtlCol="false" tIns="0" lIns="0" bIns="0" rIns="0">
            <a:spAutoFit/>
          </a:bodyPr>
          <a:lstStyle/>
          <a:p>
            <a:pPr algn="just">
              <a:lnSpc>
                <a:spcPts val="8342"/>
              </a:lnSpc>
            </a:pPr>
          </a:p>
          <a:p>
            <a:pPr algn="just">
              <a:lnSpc>
                <a:spcPts val="8342"/>
              </a:lnSpc>
            </a:pPr>
            <a:r>
              <a:rPr lang="en-US" sz="5213">
                <a:solidFill>
                  <a:srgbClr val="000000"/>
                </a:solidFill>
                <a:latin typeface="Poppins"/>
                <a:ea typeface="Poppins"/>
                <a:cs typeface="Poppins"/>
                <a:sym typeface="Poppins"/>
              </a:rPr>
              <a:t>1º etapa - Identificação do Problema:</a:t>
            </a:r>
          </a:p>
          <a:p>
            <a:pPr algn="just">
              <a:lnSpc>
                <a:spcPts val="8342"/>
              </a:lnSpc>
            </a:pPr>
          </a:p>
          <a:p>
            <a:pPr algn="just">
              <a:lnSpc>
                <a:spcPts val="8342"/>
              </a:lnSpc>
            </a:pPr>
          </a:p>
          <a:p>
            <a:pPr algn="just">
              <a:lnSpc>
                <a:spcPts val="8342"/>
              </a:lnSpc>
            </a:pPr>
          </a:p>
          <a:p>
            <a:pPr algn="just">
              <a:lnSpc>
                <a:spcPts val="834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262749" y="6267133"/>
            <a:ext cx="16230600" cy="3359574"/>
            <a:chOff x="0" y="0"/>
            <a:chExt cx="4274726" cy="884826"/>
          </a:xfrm>
        </p:grpSpPr>
        <p:sp>
          <p:nvSpPr>
            <p:cNvPr name="Freeform 3" id="3"/>
            <p:cNvSpPr/>
            <p:nvPr/>
          </p:nvSpPr>
          <p:spPr>
            <a:xfrm flipH="false" flipV="false" rot="0">
              <a:off x="0" y="0"/>
              <a:ext cx="4274726" cy="884826"/>
            </a:xfrm>
            <a:custGeom>
              <a:avLst/>
              <a:gdLst/>
              <a:ahLst/>
              <a:cxnLst/>
              <a:rect r="r" b="b" t="t" l="l"/>
              <a:pathLst>
                <a:path h="884826" w="4274726">
                  <a:moveTo>
                    <a:pt x="0" y="0"/>
                  </a:moveTo>
                  <a:lnTo>
                    <a:pt x="4274726" y="0"/>
                  </a:lnTo>
                  <a:lnTo>
                    <a:pt x="4274726" y="884826"/>
                  </a:lnTo>
                  <a:lnTo>
                    <a:pt x="0" y="884826"/>
                  </a:lnTo>
                  <a:close/>
                </a:path>
              </a:pathLst>
            </a:custGeom>
            <a:solidFill>
              <a:srgbClr val="3B3B3B"/>
            </a:solidFill>
          </p:spPr>
        </p:sp>
        <p:sp>
          <p:nvSpPr>
            <p:cNvPr name="TextBox 4" id="4"/>
            <p:cNvSpPr txBox="true"/>
            <p:nvPr/>
          </p:nvSpPr>
          <p:spPr>
            <a:xfrm>
              <a:off x="0" y="-57150"/>
              <a:ext cx="4274726" cy="941976"/>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5368789" y="7946920"/>
            <a:ext cx="2919211" cy="2188049"/>
          </a:xfrm>
          <a:custGeom>
            <a:avLst/>
            <a:gdLst/>
            <a:ahLst/>
            <a:cxnLst/>
            <a:rect r="r" b="b" t="t" l="l"/>
            <a:pathLst>
              <a:path h="2188049" w="2919211">
                <a:moveTo>
                  <a:pt x="0" y="0"/>
                </a:moveTo>
                <a:lnTo>
                  <a:pt x="2919211" y="0"/>
                </a:lnTo>
                <a:lnTo>
                  <a:pt x="2919211"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6" id="6"/>
          <p:cNvSpPr/>
          <p:nvPr/>
        </p:nvSpPr>
        <p:spPr>
          <a:xfrm flipH="false" flipV="false" rot="-10800000">
            <a:off x="262749" y="281467"/>
            <a:ext cx="876714" cy="1094024"/>
          </a:xfrm>
          <a:custGeom>
            <a:avLst/>
            <a:gdLst/>
            <a:ahLst/>
            <a:cxnLst/>
            <a:rect r="r" b="b" t="t" l="l"/>
            <a:pathLst>
              <a:path h="1094024" w="876714">
                <a:moveTo>
                  <a:pt x="0" y="0"/>
                </a:moveTo>
                <a:lnTo>
                  <a:pt x="876714" y="0"/>
                </a:lnTo>
                <a:lnTo>
                  <a:pt x="876714" y="1094025"/>
                </a:lnTo>
                <a:lnTo>
                  <a:pt x="0" y="1094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65655" y="3931550"/>
            <a:ext cx="16556690" cy="4671166"/>
          </a:xfrm>
          <a:custGeom>
            <a:avLst/>
            <a:gdLst/>
            <a:ahLst/>
            <a:cxnLst/>
            <a:rect r="r" b="b" t="t" l="l"/>
            <a:pathLst>
              <a:path h="4671166" w="16556690">
                <a:moveTo>
                  <a:pt x="0" y="0"/>
                </a:moveTo>
                <a:lnTo>
                  <a:pt x="16556690" y="0"/>
                </a:lnTo>
                <a:lnTo>
                  <a:pt x="16556690" y="4671167"/>
                </a:lnTo>
                <a:lnTo>
                  <a:pt x="0" y="4671167"/>
                </a:lnTo>
                <a:lnTo>
                  <a:pt x="0" y="0"/>
                </a:lnTo>
                <a:close/>
              </a:path>
            </a:pathLst>
          </a:custGeom>
          <a:blipFill>
            <a:blip r:embed="rId6"/>
            <a:stretch>
              <a:fillRect l="0" t="0" r="0" b="0"/>
            </a:stretch>
          </a:blipFill>
        </p:spPr>
      </p:sp>
      <p:sp>
        <p:nvSpPr>
          <p:cNvPr name="TextBox 8" id="8"/>
          <p:cNvSpPr txBox="true"/>
          <p:nvPr/>
        </p:nvSpPr>
        <p:spPr>
          <a:xfrm rot="0">
            <a:off x="262749" y="1987179"/>
            <a:ext cx="18288000" cy="4222719"/>
          </a:xfrm>
          <a:prstGeom prst="rect">
            <a:avLst/>
          </a:prstGeom>
        </p:spPr>
        <p:txBody>
          <a:bodyPr anchor="t" rtlCol="false" tIns="0" lIns="0" bIns="0" rIns="0">
            <a:spAutoFit/>
          </a:bodyPr>
          <a:lstStyle/>
          <a:p>
            <a:pPr algn="just">
              <a:lnSpc>
                <a:spcPts val="5583"/>
              </a:lnSpc>
            </a:pPr>
          </a:p>
          <a:p>
            <a:pPr algn="just">
              <a:lnSpc>
                <a:spcPts val="5583"/>
              </a:lnSpc>
            </a:pPr>
            <a:r>
              <a:rPr lang="en-US" sz="3489">
                <a:solidFill>
                  <a:srgbClr val="000000"/>
                </a:solidFill>
                <a:latin typeface="Poppins"/>
                <a:ea typeface="Poppins"/>
                <a:cs typeface="Poppins"/>
                <a:sym typeface="Poppins"/>
              </a:rPr>
              <a:t>2</a:t>
            </a:r>
            <a:r>
              <a:rPr lang="en-US" sz="3489">
                <a:solidFill>
                  <a:srgbClr val="000000"/>
                </a:solidFill>
                <a:latin typeface="Poppins"/>
                <a:ea typeface="Poppins"/>
                <a:cs typeface="Poppins"/>
                <a:sym typeface="Poppins"/>
              </a:rPr>
              <a:t>º etapa - Verificamos o meu impacto e qual seria a melhor solução para ele:</a:t>
            </a:r>
          </a:p>
          <a:p>
            <a:pPr algn="just">
              <a:lnSpc>
                <a:spcPts val="5583"/>
              </a:lnSpc>
            </a:pPr>
          </a:p>
          <a:p>
            <a:pPr algn="just">
              <a:lnSpc>
                <a:spcPts val="5583"/>
              </a:lnSpc>
            </a:pPr>
          </a:p>
          <a:p>
            <a:pPr algn="just">
              <a:lnSpc>
                <a:spcPts val="5583"/>
              </a:lnSpc>
            </a:pPr>
          </a:p>
          <a:p>
            <a:pPr algn="just">
              <a:lnSpc>
                <a:spcPts val="5583"/>
              </a:lnSpc>
            </a:pPr>
          </a:p>
        </p:txBody>
      </p:sp>
      <p:sp>
        <p:nvSpPr>
          <p:cNvPr name="TextBox 9" id="9"/>
          <p:cNvSpPr txBox="true"/>
          <p:nvPr/>
        </p:nvSpPr>
        <p:spPr>
          <a:xfrm rot="0">
            <a:off x="-517061" y="840090"/>
            <a:ext cx="19322123" cy="1251778"/>
          </a:xfrm>
          <a:prstGeom prst="rect">
            <a:avLst/>
          </a:prstGeom>
        </p:spPr>
        <p:txBody>
          <a:bodyPr anchor="t" rtlCol="false" tIns="0" lIns="0" bIns="0" rIns="0">
            <a:spAutoFit/>
          </a:bodyPr>
          <a:lstStyle/>
          <a:p>
            <a:pPr algn="ctr">
              <a:lnSpc>
                <a:spcPts val="9444"/>
              </a:lnSpc>
            </a:pPr>
            <a:r>
              <a:rPr lang="en-US" b="true" sz="9444">
                <a:solidFill>
                  <a:srgbClr val="68902B"/>
                </a:solidFill>
                <a:latin typeface="Roca One Bold"/>
                <a:ea typeface="Roca One Bold"/>
                <a:cs typeface="Roca One Bold"/>
                <a:sym typeface="Roca One Bold"/>
              </a:rPr>
              <a:t>Visão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0" y="5486400"/>
            <a:ext cx="16230600" cy="9525"/>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3839380" y="6473533"/>
            <a:ext cx="5012346" cy="781940"/>
            <a:chOff x="0" y="0"/>
            <a:chExt cx="6609980" cy="1031175"/>
          </a:xfrm>
        </p:grpSpPr>
        <p:sp>
          <p:nvSpPr>
            <p:cNvPr name="Freeform 4" id="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68902B"/>
            </a:solidFill>
          </p:spPr>
        </p:sp>
        <p:sp>
          <p:nvSpPr>
            <p:cNvPr name="Freeform 5" id="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314528"/>
            </a:solidFill>
          </p:spPr>
        </p:sp>
      </p:grpSp>
      <p:sp>
        <p:nvSpPr>
          <p:cNvPr name="Freeform 6" id="6"/>
          <p:cNvSpPr/>
          <p:nvPr/>
        </p:nvSpPr>
        <p:spPr>
          <a:xfrm flipH="false" flipV="false" rot="-5400000">
            <a:off x="16165339"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823747" y="1276350"/>
            <a:ext cx="1200523" cy="1264919"/>
          </a:xfrm>
          <a:custGeom>
            <a:avLst/>
            <a:gdLst/>
            <a:ahLst/>
            <a:cxnLst/>
            <a:rect r="r" b="b" t="t" l="l"/>
            <a:pathLst>
              <a:path h="1264919" w="1200523">
                <a:moveTo>
                  <a:pt x="0" y="0"/>
                </a:moveTo>
                <a:lnTo>
                  <a:pt x="1200523" y="0"/>
                </a:lnTo>
                <a:lnTo>
                  <a:pt x="1200523" y="1264919"/>
                </a:lnTo>
                <a:lnTo>
                  <a:pt x="0" y="1264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52770" y="3022684"/>
            <a:ext cx="15782460" cy="2283948"/>
          </a:xfrm>
          <a:prstGeom prst="rect">
            <a:avLst/>
          </a:prstGeom>
        </p:spPr>
        <p:txBody>
          <a:bodyPr anchor="t" rtlCol="false" tIns="0" lIns="0" bIns="0" rIns="0">
            <a:spAutoFit/>
          </a:bodyPr>
          <a:lstStyle/>
          <a:p>
            <a:pPr algn="just">
              <a:lnSpc>
                <a:spcPts val="4564"/>
              </a:lnSpc>
            </a:pPr>
            <a:r>
              <a:rPr lang="en-US" sz="2852">
                <a:solidFill>
                  <a:srgbClr val="000000"/>
                </a:solidFill>
                <a:latin typeface="Poppins"/>
                <a:ea typeface="Poppins"/>
                <a:cs typeface="Poppins"/>
                <a:sym typeface="Poppins"/>
              </a:rPr>
              <a:t>Somos uma equipe dedicada à inovação urbana, focada em criar soluções tecnológicas que aprimoram a infraestrutura das cidades. Nosso objetivo é conectar cidadãos e governos, facilitando a comunicação e a resolução de problemas urbanos. </a:t>
            </a:r>
          </a:p>
        </p:txBody>
      </p:sp>
      <p:sp>
        <p:nvSpPr>
          <p:cNvPr name="TextBox 9" id="9"/>
          <p:cNvSpPr txBox="true"/>
          <p:nvPr/>
        </p:nvSpPr>
        <p:spPr>
          <a:xfrm rot="0">
            <a:off x="4603826" y="6560176"/>
            <a:ext cx="3483455" cy="564601"/>
          </a:xfrm>
          <a:prstGeom prst="rect">
            <a:avLst/>
          </a:prstGeom>
        </p:spPr>
        <p:txBody>
          <a:bodyPr anchor="t" rtlCol="false" tIns="0" lIns="0" bIns="0" rIns="0">
            <a:spAutoFit/>
          </a:bodyPr>
          <a:lstStyle/>
          <a:p>
            <a:pPr algn="ctr">
              <a:lnSpc>
                <a:spcPts val="4107"/>
              </a:lnSpc>
            </a:pPr>
            <a:r>
              <a:rPr lang="en-US" sz="2934" spc="293">
                <a:solidFill>
                  <a:srgbClr val="FBF3E4"/>
                </a:solidFill>
                <a:latin typeface="ITC Avant Garde Gothic"/>
                <a:ea typeface="ITC Avant Garde Gothic"/>
                <a:cs typeface="ITC Avant Garde Gothic"/>
                <a:sym typeface="ITC Avant Garde Gothic"/>
              </a:rPr>
              <a:t>Quem sou eu?</a:t>
            </a:r>
          </a:p>
        </p:txBody>
      </p:sp>
      <p:sp>
        <p:nvSpPr>
          <p:cNvPr name="TextBox 10" id="10"/>
          <p:cNvSpPr txBox="true"/>
          <p:nvPr/>
        </p:nvSpPr>
        <p:spPr>
          <a:xfrm rot="0">
            <a:off x="9893056" y="6589661"/>
            <a:ext cx="4405640" cy="515157"/>
          </a:xfrm>
          <a:prstGeom prst="rect">
            <a:avLst/>
          </a:prstGeom>
        </p:spPr>
        <p:txBody>
          <a:bodyPr anchor="t" rtlCol="false" tIns="0" lIns="0" bIns="0" rIns="0">
            <a:spAutoFit/>
          </a:bodyPr>
          <a:lstStyle/>
          <a:p>
            <a:pPr algn="ctr">
              <a:lnSpc>
                <a:spcPts val="3735"/>
              </a:lnSpc>
            </a:pPr>
            <a:r>
              <a:rPr lang="en-US" sz="2668" spc="266">
                <a:solidFill>
                  <a:srgbClr val="F4F4F4"/>
                </a:solidFill>
                <a:latin typeface="ITC Avant Garde Gothic"/>
                <a:ea typeface="ITC Avant Garde Gothic"/>
                <a:cs typeface="ITC Avant Garde Gothic"/>
                <a:sym typeface="ITC Avant Garde Gothic"/>
              </a:rPr>
              <a:t>Qual o meu projeto?</a:t>
            </a:r>
          </a:p>
        </p:txBody>
      </p:sp>
      <p:sp>
        <p:nvSpPr>
          <p:cNvPr name="TextBox 11" id="11"/>
          <p:cNvSpPr txBox="true"/>
          <p:nvPr/>
        </p:nvSpPr>
        <p:spPr>
          <a:xfrm rot="0">
            <a:off x="6872054" y="1619252"/>
            <a:ext cx="5592199" cy="928667"/>
          </a:xfrm>
          <a:prstGeom prst="rect">
            <a:avLst/>
          </a:prstGeom>
        </p:spPr>
        <p:txBody>
          <a:bodyPr anchor="t" rtlCol="false" tIns="0" lIns="0" bIns="0" rIns="0">
            <a:spAutoFit/>
          </a:bodyPr>
          <a:lstStyle/>
          <a:p>
            <a:pPr algn="ctr">
              <a:lnSpc>
                <a:spcPts val="6936"/>
              </a:lnSpc>
            </a:pPr>
            <a:r>
              <a:rPr lang="en-US" b="true" sz="6936">
                <a:solidFill>
                  <a:srgbClr val="3F3F40"/>
                </a:solidFill>
                <a:latin typeface="Roca One Bold"/>
                <a:ea typeface="Roca One Bold"/>
                <a:cs typeface="Roca One Bold"/>
                <a:sym typeface="Roca One Bold"/>
              </a:rPr>
              <a:t>Bem vindos!</a:t>
            </a:r>
          </a:p>
        </p:txBody>
      </p:sp>
      <p:sp>
        <p:nvSpPr>
          <p:cNvPr name="TextBox 12" id="12"/>
          <p:cNvSpPr txBox="true"/>
          <p:nvPr/>
        </p:nvSpPr>
        <p:spPr>
          <a:xfrm rot="0">
            <a:off x="7170034" y="8052203"/>
            <a:ext cx="4405640" cy="983795"/>
          </a:xfrm>
          <a:prstGeom prst="rect">
            <a:avLst/>
          </a:prstGeom>
        </p:spPr>
        <p:txBody>
          <a:bodyPr anchor="t" rtlCol="false" tIns="0" lIns="0" bIns="0" rIns="0">
            <a:spAutoFit/>
          </a:bodyPr>
          <a:lstStyle/>
          <a:p>
            <a:pPr algn="ctr">
              <a:lnSpc>
                <a:spcPts val="3735"/>
              </a:lnSpc>
            </a:pPr>
            <a:r>
              <a:rPr lang="en-US" sz="2668" spc="266">
                <a:solidFill>
                  <a:srgbClr val="F4F4F4"/>
                </a:solidFill>
                <a:latin typeface="ITC Avant Garde Gothic"/>
                <a:ea typeface="ITC Avant Garde Gothic"/>
                <a:cs typeface="ITC Avant Garde Gothic"/>
                <a:sym typeface="ITC Avant Garde Gothic"/>
              </a:rPr>
              <a:t>Como nós desenvolvemos?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2896" y="8098951"/>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3" id="3"/>
          <p:cNvSpPr/>
          <p:nvPr/>
        </p:nvSpPr>
        <p:spPr>
          <a:xfrm flipH="false" flipV="false" rot="-10800000">
            <a:off x="262749" y="281467"/>
            <a:ext cx="876714" cy="1094024"/>
          </a:xfrm>
          <a:custGeom>
            <a:avLst/>
            <a:gdLst/>
            <a:ahLst/>
            <a:cxnLst/>
            <a:rect r="r" b="b" t="t" l="l"/>
            <a:pathLst>
              <a:path h="1094024" w="876714">
                <a:moveTo>
                  <a:pt x="0" y="0"/>
                </a:moveTo>
                <a:lnTo>
                  <a:pt x="876714" y="0"/>
                </a:lnTo>
                <a:lnTo>
                  <a:pt x="876714" y="1094025"/>
                </a:lnTo>
                <a:lnTo>
                  <a:pt x="0" y="1094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4" id="4"/>
          <p:cNvGraphicFramePr>
            <a:graphicFrameLocks noGrp="true"/>
          </p:cNvGraphicFramePr>
          <p:nvPr/>
        </p:nvGraphicFramePr>
        <p:xfrm>
          <a:off x="5634613" y="1787073"/>
          <a:ext cx="11458284" cy="8129676"/>
        </p:xfrm>
        <a:graphic>
          <a:graphicData uri="http://schemas.openxmlformats.org/drawingml/2006/table">
            <a:tbl>
              <a:tblPr/>
              <a:tblGrid>
                <a:gridCol w="3268302"/>
                <a:gridCol w="8189981"/>
              </a:tblGrid>
              <a:tr h="1147032">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Para</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População de São João da Boa</a:t>
                      </a:r>
                    </a:p>
                    <a:p>
                      <a:pPr algn="l">
                        <a:lnSpc>
                          <a:spcPts val="1960"/>
                        </a:lnSpc>
                      </a:pPr>
                      <a:r>
                        <a:rPr lang="en-US" sz="1400" b="true">
                          <a:solidFill>
                            <a:srgbClr val="000000"/>
                          </a:solidFill>
                          <a:latin typeface="Poppins Bold"/>
                          <a:ea typeface="Poppins Bold"/>
                          <a:cs typeface="Poppins Bold"/>
                          <a:sym typeface="Poppins Bold"/>
                        </a:rPr>
                        <a:t>  Vista e da região.</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95555">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Quem</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Residentes da</a:t>
                      </a:r>
                    </a:p>
                    <a:p>
                      <a:pPr algn="l">
                        <a:lnSpc>
                          <a:spcPts val="1960"/>
                        </a:lnSpc>
                      </a:pPr>
                      <a:r>
                        <a:rPr lang="en-US" sz="1400" b="true">
                          <a:solidFill>
                            <a:srgbClr val="000000"/>
                          </a:solidFill>
                          <a:latin typeface="Poppins Bold"/>
                          <a:ea typeface="Poppins Bold"/>
                          <a:cs typeface="Poppins Bold"/>
                          <a:sym typeface="Poppins Bold"/>
                        </a:rPr>
                        <a:t>  cidade de São João da Boa Vista e autoridades municipais responsáveis pela</a:t>
                      </a:r>
                    </a:p>
                    <a:p>
                      <a:pPr algn="l">
                        <a:lnSpc>
                          <a:spcPts val="1960"/>
                        </a:lnSpc>
                      </a:pPr>
                      <a:r>
                        <a:rPr lang="en-US" sz="1400" b="true">
                          <a:solidFill>
                            <a:srgbClr val="000000"/>
                          </a:solidFill>
                          <a:latin typeface="Poppins Bold"/>
                          <a:ea typeface="Poppins Bold"/>
                          <a:cs typeface="Poppins Bold"/>
                          <a:sym typeface="Poppins Bold"/>
                        </a:rPr>
                        <a:t>  infraestrutura urbana.</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00424">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O ReportCity</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Trata-se de um</a:t>
                      </a:r>
                    </a:p>
                    <a:p>
                      <a:pPr algn="l">
                        <a:lnSpc>
                          <a:spcPts val="1960"/>
                        </a:lnSpc>
                      </a:pPr>
                      <a:r>
                        <a:rPr lang="en-US" sz="1400" b="true">
                          <a:solidFill>
                            <a:srgbClr val="000000"/>
                          </a:solidFill>
                          <a:latin typeface="Poppins Bold"/>
                          <a:ea typeface="Poppins Bold"/>
                          <a:cs typeface="Poppins Bold"/>
                          <a:sym typeface="Poppins Bold"/>
                        </a:rPr>
                        <a:t>  sistema que permite a identificação e comunicação eficientes de problemas de</a:t>
                      </a:r>
                    </a:p>
                    <a:p>
                      <a:pPr algn="l">
                        <a:lnSpc>
                          <a:spcPts val="1960"/>
                        </a:lnSpc>
                      </a:pPr>
                      <a:r>
                        <a:rPr lang="en-US" sz="1400" b="true">
                          <a:solidFill>
                            <a:srgbClr val="000000"/>
                          </a:solidFill>
                          <a:latin typeface="Poppins Bold"/>
                          <a:ea typeface="Poppins Bold"/>
                          <a:cs typeface="Poppins Bold"/>
                          <a:sym typeface="Poppins Bold"/>
                        </a:rPr>
                        <a:t>  infraestrutura urbana na cidade de São João da Boa Vista.</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95555">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Que</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Permite aos usuários</a:t>
                      </a:r>
                    </a:p>
                    <a:p>
                      <a:pPr algn="l">
                        <a:lnSpc>
                          <a:spcPts val="1960"/>
                        </a:lnSpc>
                      </a:pPr>
                      <a:r>
                        <a:rPr lang="en-US" sz="1400" b="true">
                          <a:solidFill>
                            <a:srgbClr val="000000"/>
                          </a:solidFill>
                          <a:latin typeface="Poppins Bold"/>
                          <a:ea typeface="Poppins Bold"/>
                          <a:cs typeface="Poppins Bold"/>
                          <a:sym typeface="Poppins Bold"/>
                        </a:rPr>
                        <a:t>  realizarem uma identificação prática e rápida dos problemas de infraestrutura</a:t>
                      </a:r>
                    </a:p>
                    <a:p>
                      <a:pPr algn="l">
                        <a:lnSpc>
                          <a:spcPts val="1960"/>
                        </a:lnSpc>
                      </a:pPr>
                      <a:r>
                        <a:rPr lang="en-US" sz="1400" b="true">
                          <a:solidFill>
                            <a:srgbClr val="000000"/>
                          </a:solidFill>
                          <a:latin typeface="Poppins Bold"/>
                          <a:ea typeface="Poppins Bold"/>
                          <a:cs typeface="Poppins Bold"/>
                          <a:sym typeface="Poppins Bold"/>
                        </a:rPr>
                        <a:t>  urbana.</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44079">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Diferentemente dos</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Sistemas</a:t>
                      </a:r>
                    </a:p>
                    <a:p>
                      <a:pPr algn="l">
                        <a:lnSpc>
                          <a:spcPts val="1960"/>
                        </a:lnSpc>
                      </a:pPr>
                      <a:r>
                        <a:rPr lang="en-US" sz="1400" b="true">
                          <a:solidFill>
                            <a:srgbClr val="000000"/>
                          </a:solidFill>
                          <a:latin typeface="Poppins Bold"/>
                          <a:ea typeface="Poppins Bold"/>
                          <a:cs typeface="Poppins Bold"/>
                          <a:sym typeface="Poppins Bold"/>
                        </a:rPr>
                        <a:t>  atuais, como redes sociais, oferecem diversas funcionalidades que não se</a:t>
                      </a:r>
                    </a:p>
                    <a:p>
                      <a:pPr algn="l">
                        <a:lnSpc>
                          <a:spcPts val="1960"/>
                        </a:lnSpc>
                      </a:pPr>
                      <a:r>
                        <a:rPr lang="en-US" sz="1400" b="true">
                          <a:solidFill>
                            <a:srgbClr val="000000"/>
                          </a:solidFill>
                          <a:latin typeface="Poppins Bold"/>
                          <a:ea typeface="Poppins Bold"/>
                          <a:cs typeface="Poppins Bold"/>
                          <a:sym typeface="Poppins Bold"/>
                        </a:rPr>
                        <a:t>  limitam apenas a questões de infraestrutura urbana, e não fornecem um</a:t>
                      </a:r>
                    </a:p>
                    <a:p>
                      <a:pPr algn="l">
                        <a:lnSpc>
                          <a:spcPts val="1960"/>
                        </a:lnSpc>
                      </a:pPr>
                      <a:r>
                        <a:rPr lang="en-US" sz="1400" b="true">
                          <a:solidFill>
                            <a:srgbClr val="000000"/>
                          </a:solidFill>
                          <a:latin typeface="Poppins Bold"/>
                          <a:ea typeface="Poppins Bold"/>
                          <a:cs typeface="Poppins Bold"/>
                          <a:sym typeface="Poppins Bold"/>
                        </a:rPr>
                        <a:t>  controle imediato ou a visualização de problemas em tempo real.</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47032">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Nosso</a:t>
                      </a:r>
                    </a:p>
                    <a:p>
                      <a:pPr algn="l">
                        <a:lnSpc>
                          <a:spcPts val="1960"/>
                        </a:lnSpc>
                      </a:pPr>
                      <a:r>
                        <a:rPr lang="en-US" sz="1400" b="true">
                          <a:solidFill>
                            <a:srgbClr val="000000"/>
                          </a:solidFill>
                          <a:latin typeface="Poppins Bold"/>
                          <a:ea typeface="Poppins Bold"/>
                          <a:cs typeface="Poppins Bold"/>
                          <a:sym typeface="Poppins Bold"/>
                        </a:rPr>
                        <a:t>  produto</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1960"/>
                        </a:lnSpc>
                        <a:defRPr/>
                      </a:pPr>
                      <a:endParaRPr lang="en-US" sz="1100"/>
                    </a:p>
                    <a:p>
                      <a:pPr algn="l">
                        <a:lnSpc>
                          <a:spcPts val="1960"/>
                        </a:lnSpc>
                      </a:pPr>
                      <a:r>
                        <a:rPr lang="en-US" sz="1400" b="true">
                          <a:solidFill>
                            <a:srgbClr val="000000"/>
                          </a:solidFill>
                          <a:latin typeface="Poppins Bold"/>
                          <a:ea typeface="Poppins Bold"/>
                          <a:cs typeface="Poppins Bold"/>
                          <a:sym typeface="Poppins Bold"/>
                        </a:rPr>
                        <a:t>  Propiciará busca e</a:t>
                      </a:r>
                    </a:p>
                    <a:p>
                      <a:pPr algn="l">
                        <a:lnSpc>
                          <a:spcPts val="1960"/>
                        </a:lnSpc>
                      </a:pPr>
                      <a:r>
                        <a:rPr lang="en-US" sz="1400" b="true">
                          <a:solidFill>
                            <a:srgbClr val="000000"/>
                          </a:solidFill>
                          <a:latin typeface="Poppins Bold"/>
                          <a:ea typeface="Poppins Bold"/>
                          <a:cs typeface="Poppins Bold"/>
                          <a:sym typeface="Poppins Bold"/>
                        </a:rPr>
                        <a:t>  gerenciamento de infraestrutura da cidade de São João da Boa Vista.</a:t>
                      </a:r>
                    </a:p>
                    <a:p>
                      <a:pPr algn="l">
                        <a:lnSpc>
                          <a:spcPts val="1960"/>
                        </a:lnSpc>
                      </a:pPr>
                      <a:r>
                        <a:rPr lang="en-US" sz="1400" b="true">
                          <a:solidFill>
                            <a:srgbClr val="000000"/>
                          </a:solidFill>
                          <a:latin typeface="Poppins Bold"/>
                          <a:ea typeface="Poppins Bold"/>
                          <a:cs typeface="Poppins Bold"/>
                          <a:sym typeface="Poppins Bold"/>
                        </a:rPr>
                        <a:t>  </a:t>
                      </a:r>
                    </a:p>
                  </a:txBody>
                  <a:tcPr marL="9525" marR="9525" marT="9525" marB="9525"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262749" y="4455535"/>
            <a:ext cx="4977100" cy="1899405"/>
          </a:xfrm>
          <a:prstGeom prst="rect">
            <a:avLst/>
          </a:prstGeom>
        </p:spPr>
        <p:txBody>
          <a:bodyPr anchor="t" rtlCol="false" tIns="0" lIns="0" bIns="0" rIns="0">
            <a:spAutoFit/>
          </a:bodyPr>
          <a:lstStyle/>
          <a:p>
            <a:pPr algn="just">
              <a:lnSpc>
                <a:spcPts val="5007"/>
              </a:lnSpc>
            </a:pPr>
            <a:r>
              <a:rPr lang="en-US" sz="3129">
                <a:solidFill>
                  <a:srgbClr val="000000"/>
                </a:solidFill>
                <a:latin typeface="Poppins"/>
                <a:ea typeface="Poppins"/>
                <a:cs typeface="Poppins"/>
                <a:sym typeface="Poppins"/>
              </a:rPr>
              <a:t>3º etapa - Detalhamos o problema e indicamos o público alvo </a:t>
            </a:r>
          </a:p>
        </p:txBody>
      </p:sp>
      <p:sp>
        <p:nvSpPr>
          <p:cNvPr name="Freeform 6" id="6"/>
          <p:cNvSpPr/>
          <p:nvPr/>
        </p:nvSpPr>
        <p:spPr>
          <a:xfrm flipH="false" flipV="false" rot="0">
            <a:off x="17092896" y="6232818"/>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7" id="7"/>
          <p:cNvSpPr/>
          <p:nvPr/>
        </p:nvSpPr>
        <p:spPr>
          <a:xfrm flipH="false" flipV="false" rot="0">
            <a:off x="17091143" y="4366684"/>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8" id="8"/>
          <p:cNvSpPr/>
          <p:nvPr/>
        </p:nvSpPr>
        <p:spPr>
          <a:xfrm flipH="false" flipV="false" rot="0">
            <a:off x="17092896" y="2718771"/>
            <a:ext cx="2919211" cy="2188049"/>
          </a:xfrm>
          <a:custGeom>
            <a:avLst/>
            <a:gdLst/>
            <a:ahLst/>
            <a:cxnLst/>
            <a:rect r="r" b="b" t="t" l="l"/>
            <a:pathLst>
              <a:path h="2188049" w="2919211">
                <a:moveTo>
                  <a:pt x="0" y="0"/>
                </a:moveTo>
                <a:lnTo>
                  <a:pt x="2919212" y="0"/>
                </a:lnTo>
                <a:lnTo>
                  <a:pt x="2919212" y="2188048"/>
                </a:lnTo>
                <a:lnTo>
                  <a:pt x="0" y="2188048"/>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TextBox 9" id="9"/>
          <p:cNvSpPr txBox="true"/>
          <p:nvPr/>
        </p:nvSpPr>
        <p:spPr>
          <a:xfrm rot="0">
            <a:off x="-517061" y="840090"/>
            <a:ext cx="19322123" cy="1251778"/>
          </a:xfrm>
          <a:prstGeom prst="rect">
            <a:avLst/>
          </a:prstGeom>
        </p:spPr>
        <p:txBody>
          <a:bodyPr anchor="t" rtlCol="false" tIns="0" lIns="0" bIns="0" rIns="0">
            <a:spAutoFit/>
          </a:bodyPr>
          <a:lstStyle/>
          <a:p>
            <a:pPr algn="ctr">
              <a:lnSpc>
                <a:spcPts val="9444"/>
              </a:lnSpc>
            </a:pPr>
            <a:r>
              <a:rPr lang="en-US" b="true" sz="9444">
                <a:solidFill>
                  <a:srgbClr val="68902B"/>
                </a:solidFill>
                <a:latin typeface="Roca One Bold"/>
                <a:ea typeface="Roca One Bold"/>
                <a:cs typeface="Roca One Bold"/>
                <a:sym typeface="Roca One Bold"/>
              </a:rPr>
              <a:t>Visão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2896" y="8098951"/>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3" id="3"/>
          <p:cNvSpPr/>
          <p:nvPr/>
        </p:nvSpPr>
        <p:spPr>
          <a:xfrm flipH="false" flipV="false" rot="-10800000">
            <a:off x="262749" y="281467"/>
            <a:ext cx="876714" cy="1094024"/>
          </a:xfrm>
          <a:custGeom>
            <a:avLst/>
            <a:gdLst/>
            <a:ahLst/>
            <a:cxnLst/>
            <a:rect r="r" b="b" t="t" l="l"/>
            <a:pathLst>
              <a:path h="1094024" w="876714">
                <a:moveTo>
                  <a:pt x="0" y="0"/>
                </a:moveTo>
                <a:lnTo>
                  <a:pt x="876714" y="0"/>
                </a:lnTo>
                <a:lnTo>
                  <a:pt x="876714" y="1094025"/>
                </a:lnTo>
                <a:lnTo>
                  <a:pt x="0" y="1094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92896" y="6232818"/>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5" id="5"/>
          <p:cNvSpPr/>
          <p:nvPr/>
        </p:nvSpPr>
        <p:spPr>
          <a:xfrm flipH="false" flipV="false" rot="0">
            <a:off x="17091143" y="4366684"/>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6" id="6"/>
          <p:cNvSpPr/>
          <p:nvPr/>
        </p:nvSpPr>
        <p:spPr>
          <a:xfrm flipH="false" flipV="false" rot="0">
            <a:off x="17092896" y="2718771"/>
            <a:ext cx="2919211" cy="2188049"/>
          </a:xfrm>
          <a:custGeom>
            <a:avLst/>
            <a:gdLst/>
            <a:ahLst/>
            <a:cxnLst/>
            <a:rect r="r" b="b" t="t" l="l"/>
            <a:pathLst>
              <a:path h="2188049" w="2919211">
                <a:moveTo>
                  <a:pt x="0" y="0"/>
                </a:moveTo>
                <a:lnTo>
                  <a:pt x="2919212" y="0"/>
                </a:lnTo>
                <a:lnTo>
                  <a:pt x="2919212" y="2188048"/>
                </a:lnTo>
                <a:lnTo>
                  <a:pt x="0" y="2188048"/>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7" id="7"/>
          <p:cNvSpPr/>
          <p:nvPr/>
        </p:nvSpPr>
        <p:spPr>
          <a:xfrm flipH="false" flipV="false" rot="0">
            <a:off x="6852015" y="3957799"/>
            <a:ext cx="4396474" cy="4550038"/>
          </a:xfrm>
          <a:custGeom>
            <a:avLst/>
            <a:gdLst/>
            <a:ahLst/>
            <a:cxnLst/>
            <a:rect r="r" b="b" t="t" l="l"/>
            <a:pathLst>
              <a:path h="4550038" w="4396474">
                <a:moveTo>
                  <a:pt x="0" y="0"/>
                </a:moveTo>
                <a:lnTo>
                  <a:pt x="4396474" y="0"/>
                </a:lnTo>
                <a:lnTo>
                  <a:pt x="4396474" y="4550038"/>
                </a:lnTo>
                <a:lnTo>
                  <a:pt x="0" y="45500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62749" y="2202440"/>
            <a:ext cx="17575005" cy="2508178"/>
          </a:xfrm>
          <a:prstGeom prst="rect">
            <a:avLst/>
          </a:prstGeom>
        </p:spPr>
        <p:txBody>
          <a:bodyPr anchor="t" rtlCol="false" tIns="0" lIns="0" bIns="0" rIns="0">
            <a:spAutoFit/>
          </a:bodyPr>
          <a:lstStyle/>
          <a:p>
            <a:pPr algn="just">
              <a:lnSpc>
                <a:spcPts val="6652"/>
              </a:lnSpc>
            </a:pPr>
            <a:r>
              <a:rPr lang="en-US" sz="4157">
                <a:solidFill>
                  <a:srgbClr val="000000"/>
                </a:solidFill>
                <a:latin typeface="Poppins"/>
                <a:ea typeface="Poppins"/>
                <a:cs typeface="Poppins"/>
                <a:sym typeface="Poppins"/>
              </a:rPr>
              <a:t>4º etapa - Descrição dos envolvidos e usuários (Stakeholders) </a:t>
            </a:r>
          </a:p>
          <a:p>
            <a:pPr algn="just">
              <a:lnSpc>
                <a:spcPts val="6652"/>
              </a:lnSpc>
            </a:pPr>
            <a:r>
              <a:rPr lang="en-US" sz="4157">
                <a:solidFill>
                  <a:srgbClr val="000000"/>
                </a:solidFill>
                <a:latin typeface="Poppins"/>
                <a:ea typeface="Poppins"/>
                <a:cs typeface="Poppins"/>
                <a:sym typeface="Poppins"/>
              </a:rPr>
              <a:t>e o grau de poder e interesse</a:t>
            </a:r>
          </a:p>
          <a:p>
            <a:pPr algn="just">
              <a:lnSpc>
                <a:spcPts val="6652"/>
              </a:lnSpc>
            </a:pPr>
          </a:p>
        </p:txBody>
      </p:sp>
      <p:sp>
        <p:nvSpPr>
          <p:cNvPr name="TextBox 9" id="9"/>
          <p:cNvSpPr txBox="true"/>
          <p:nvPr/>
        </p:nvSpPr>
        <p:spPr>
          <a:xfrm rot="0">
            <a:off x="-517061" y="840090"/>
            <a:ext cx="19322123" cy="1251778"/>
          </a:xfrm>
          <a:prstGeom prst="rect">
            <a:avLst/>
          </a:prstGeom>
        </p:spPr>
        <p:txBody>
          <a:bodyPr anchor="t" rtlCol="false" tIns="0" lIns="0" bIns="0" rIns="0">
            <a:spAutoFit/>
          </a:bodyPr>
          <a:lstStyle/>
          <a:p>
            <a:pPr algn="ctr">
              <a:lnSpc>
                <a:spcPts val="9444"/>
              </a:lnSpc>
            </a:pPr>
            <a:r>
              <a:rPr lang="en-US" b="true" sz="9444">
                <a:solidFill>
                  <a:srgbClr val="68902B"/>
                </a:solidFill>
                <a:latin typeface="Roca One Bold"/>
                <a:ea typeface="Roca One Bold"/>
                <a:cs typeface="Roca One Bold"/>
                <a:sym typeface="Roca One Bold"/>
              </a:rPr>
              <a:t>Visão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2896" y="8098951"/>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3" id="3"/>
          <p:cNvSpPr/>
          <p:nvPr/>
        </p:nvSpPr>
        <p:spPr>
          <a:xfrm flipH="false" flipV="false" rot="-10800000">
            <a:off x="262749" y="281467"/>
            <a:ext cx="876714" cy="1094024"/>
          </a:xfrm>
          <a:custGeom>
            <a:avLst/>
            <a:gdLst/>
            <a:ahLst/>
            <a:cxnLst/>
            <a:rect r="r" b="b" t="t" l="l"/>
            <a:pathLst>
              <a:path h="1094024" w="876714">
                <a:moveTo>
                  <a:pt x="0" y="0"/>
                </a:moveTo>
                <a:lnTo>
                  <a:pt x="876714" y="0"/>
                </a:lnTo>
                <a:lnTo>
                  <a:pt x="876714" y="1094025"/>
                </a:lnTo>
                <a:lnTo>
                  <a:pt x="0" y="1094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92896" y="6232818"/>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5" id="5"/>
          <p:cNvSpPr/>
          <p:nvPr/>
        </p:nvSpPr>
        <p:spPr>
          <a:xfrm flipH="false" flipV="false" rot="0">
            <a:off x="17091143" y="4366684"/>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6" id="6"/>
          <p:cNvSpPr/>
          <p:nvPr/>
        </p:nvSpPr>
        <p:spPr>
          <a:xfrm flipH="false" flipV="false" rot="0">
            <a:off x="17092896" y="2718771"/>
            <a:ext cx="2919211" cy="2188049"/>
          </a:xfrm>
          <a:custGeom>
            <a:avLst/>
            <a:gdLst/>
            <a:ahLst/>
            <a:cxnLst/>
            <a:rect r="r" b="b" t="t" l="l"/>
            <a:pathLst>
              <a:path h="2188049" w="2919211">
                <a:moveTo>
                  <a:pt x="0" y="0"/>
                </a:moveTo>
                <a:lnTo>
                  <a:pt x="2919212" y="0"/>
                </a:lnTo>
                <a:lnTo>
                  <a:pt x="2919212" y="2188048"/>
                </a:lnTo>
                <a:lnTo>
                  <a:pt x="0" y="2188048"/>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7" id="7"/>
          <p:cNvSpPr/>
          <p:nvPr/>
        </p:nvSpPr>
        <p:spPr>
          <a:xfrm flipH="false" flipV="false" rot="0">
            <a:off x="6774898" y="6554733"/>
            <a:ext cx="3708940" cy="3732267"/>
          </a:xfrm>
          <a:custGeom>
            <a:avLst/>
            <a:gdLst/>
            <a:ahLst/>
            <a:cxnLst/>
            <a:rect r="r" b="b" t="t" l="l"/>
            <a:pathLst>
              <a:path h="3732267" w="3708940">
                <a:moveTo>
                  <a:pt x="0" y="0"/>
                </a:moveTo>
                <a:lnTo>
                  <a:pt x="3708940" y="0"/>
                </a:lnTo>
                <a:lnTo>
                  <a:pt x="3708940" y="3732267"/>
                </a:lnTo>
                <a:lnTo>
                  <a:pt x="0" y="37322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62749" y="2202440"/>
            <a:ext cx="17575005" cy="1668389"/>
          </a:xfrm>
          <a:prstGeom prst="rect">
            <a:avLst/>
          </a:prstGeom>
        </p:spPr>
        <p:txBody>
          <a:bodyPr anchor="t" rtlCol="false" tIns="0" lIns="0" bIns="0" rIns="0">
            <a:spAutoFit/>
          </a:bodyPr>
          <a:lstStyle/>
          <a:p>
            <a:pPr algn="just">
              <a:lnSpc>
                <a:spcPts val="6652"/>
              </a:lnSpc>
            </a:pPr>
            <a:r>
              <a:rPr lang="en-US" sz="4157">
                <a:solidFill>
                  <a:srgbClr val="000000"/>
                </a:solidFill>
                <a:latin typeface="Poppins"/>
                <a:ea typeface="Poppins"/>
                <a:cs typeface="Poppins"/>
                <a:sym typeface="Poppins"/>
              </a:rPr>
              <a:t>4º etapa - Descrição dos envolvidos e usuários (Stakeholders)</a:t>
            </a:r>
          </a:p>
          <a:p>
            <a:pPr algn="just">
              <a:lnSpc>
                <a:spcPts val="6652"/>
              </a:lnSpc>
            </a:pPr>
          </a:p>
        </p:txBody>
      </p:sp>
      <p:sp>
        <p:nvSpPr>
          <p:cNvPr name="TextBox 9" id="9"/>
          <p:cNvSpPr txBox="true"/>
          <p:nvPr/>
        </p:nvSpPr>
        <p:spPr>
          <a:xfrm rot="0">
            <a:off x="701106" y="3789398"/>
            <a:ext cx="15856524" cy="2508178"/>
          </a:xfrm>
          <a:prstGeom prst="rect">
            <a:avLst/>
          </a:prstGeom>
        </p:spPr>
        <p:txBody>
          <a:bodyPr anchor="t" rtlCol="false" tIns="0" lIns="0" bIns="0" rIns="0">
            <a:spAutoFit/>
          </a:bodyPr>
          <a:lstStyle/>
          <a:p>
            <a:pPr algn="just">
              <a:lnSpc>
                <a:spcPts val="6652"/>
              </a:lnSpc>
            </a:pPr>
            <a:r>
              <a:rPr lang="en-US" sz="4157">
                <a:solidFill>
                  <a:srgbClr val="000000"/>
                </a:solidFill>
                <a:latin typeface="Poppins"/>
                <a:ea typeface="Poppins"/>
                <a:cs typeface="Poppins"/>
                <a:sym typeface="Poppins"/>
              </a:rPr>
              <a:t>1-Cidadãos, empresas locais, organizações comunitárias, entre outros, que identificam problemas de infraestrutura urbana., dentre outros de mesma natureza.</a:t>
            </a:r>
          </a:p>
        </p:txBody>
      </p:sp>
      <p:sp>
        <p:nvSpPr>
          <p:cNvPr name="TextBox 10" id="10"/>
          <p:cNvSpPr txBox="true"/>
          <p:nvPr/>
        </p:nvSpPr>
        <p:spPr>
          <a:xfrm rot="0">
            <a:off x="1139463" y="6888913"/>
            <a:ext cx="4132984" cy="1390209"/>
          </a:xfrm>
          <a:prstGeom prst="rect">
            <a:avLst/>
          </a:prstGeom>
        </p:spPr>
        <p:txBody>
          <a:bodyPr anchor="t" rtlCol="false" tIns="0" lIns="0" bIns="0" rIns="0">
            <a:spAutoFit/>
          </a:bodyPr>
          <a:lstStyle/>
          <a:p>
            <a:pPr algn="ctr">
              <a:lnSpc>
                <a:spcPts val="5274"/>
              </a:lnSpc>
            </a:pPr>
            <a:r>
              <a:rPr lang="en-US" sz="3767" spc="278">
                <a:solidFill>
                  <a:srgbClr val="000000"/>
                </a:solidFill>
                <a:latin typeface="ITC Avant Garde Gothic"/>
                <a:ea typeface="ITC Avant Garde Gothic"/>
                <a:cs typeface="ITC Avant Garde Gothic"/>
                <a:sym typeface="ITC Avant Garde Gothic"/>
              </a:rPr>
              <a:t>Grau de poder:</a:t>
            </a:r>
          </a:p>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5</a:t>
            </a:r>
          </a:p>
        </p:txBody>
      </p:sp>
      <p:sp>
        <p:nvSpPr>
          <p:cNvPr name="TextBox 11" id="11"/>
          <p:cNvSpPr txBox="true"/>
          <p:nvPr/>
        </p:nvSpPr>
        <p:spPr>
          <a:xfrm rot="0">
            <a:off x="11630194" y="6888913"/>
            <a:ext cx="4850173" cy="1390209"/>
          </a:xfrm>
          <a:prstGeom prst="rect">
            <a:avLst/>
          </a:prstGeom>
        </p:spPr>
        <p:txBody>
          <a:bodyPr anchor="t" rtlCol="false" tIns="0" lIns="0" bIns="0" rIns="0">
            <a:spAutoFit/>
          </a:bodyPr>
          <a:lstStyle/>
          <a:p>
            <a:pPr algn="ctr">
              <a:lnSpc>
                <a:spcPts val="5274"/>
              </a:lnSpc>
            </a:pPr>
            <a:r>
              <a:rPr lang="en-US" sz="3767" spc="278">
                <a:solidFill>
                  <a:srgbClr val="000000"/>
                </a:solidFill>
                <a:latin typeface="ITC Avant Garde Gothic"/>
                <a:ea typeface="ITC Avant Garde Gothic"/>
                <a:cs typeface="ITC Avant Garde Gothic"/>
                <a:sym typeface="ITC Avant Garde Gothic"/>
              </a:rPr>
              <a:t>Grau de interesse:</a:t>
            </a:r>
          </a:p>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10</a:t>
            </a:r>
          </a:p>
        </p:txBody>
      </p:sp>
      <p:sp>
        <p:nvSpPr>
          <p:cNvPr name="TextBox 12" id="12"/>
          <p:cNvSpPr txBox="true"/>
          <p:nvPr/>
        </p:nvSpPr>
        <p:spPr>
          <a:xfrm rot="0">
            <a:off x="-517061" y="840090"/>
            <a:ext cx="19322123" cy="1251778"/>
          </a:xfrm>
          <a:prstGeom prst="rect">
            <a:avLst/>
          </a:prstGeom>
        </p:spPr>
        <p:txBody>
          <a:bodyPr anchor="t" rtlCol="false" tIns="0" lIns="0" bIns="0" rIns="0">
            <a:spAutoFit/>
          </a:bodyPr>
          <a:lstStyle/>
          <a:p>
            <a:pPr algn="ctr">
              <a:lnSpc>
                <a:spcPts val="9444"/>
              </a:lnSpc>
            </a:pPr>
            <a:r>
              <a:rPr lang="en-US" b="true" sz="9444">
                <a:solidFill>
                  <a:srgbClr val="68902B"/>
                </a:solidFill>
                <a:latin typeface="Roca One Bold"/>
                <a:ea typeface="Roca One Bold"/>
                <a:cs typeface="Roca One Bold"/>
                <a:sym typeface="Roca One Bold"/>
              </a:rPr>
              <a:t>Visão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2896" y="8098951"/>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3" id="3"/>
          <p:cNvSpPr/>
          <p:nvPr/>
        </p:nvSpPr>
        <p:spPr>
          <a:xfrm flipH="false" flipV="false" rot="-10800000">
            <a:off x="262749" y="281467"/>
            <a:ext cx="876714" cy="1094024"/>
          </a:xfrm>
          <a:custGeom>
            <a:avLst/>
            <a:gdLst/>
            <a:ahLst/>
            <a:cxnLst/>
            <a:rect r="r" b="b" t="t" l="l"/>
            <a:pathLst>
              <a:path h="1094024" w="876714">
                <a:moveTo>
                  <a:pt x="0" y="0"/>
                </a:moveTo>
                <a:lnTo>
                  <a:pt x="876714" y="0"/>
                </a:lnTo>
                <a:lnTo>
                  <a:pt x="876714" y="1094025"/>
                </a:lnTo>
                <a:lnTo>
                  <a:pt x="0" y="1094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92896" y="6232818"/>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5" id="5"/>
          <p:cNvSpPr/>
          <p:nvPr/>
        </p:nvSpPr>
        <p:spPr>
          <a:xfrm flipH="false" flipV="false" rot="0">
            <a:off x="17091143" y="4366684"/>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6" id="6"/>
          <p:cNvSpPr/>
          <p:nvPr/>
        </p:nvSpPr>
        <p:spPr>
          <a:xfrm flipH="false" flipV="false" rot="0">
            <a:off x="17092896" y="2718771"/>
            <a:ext cx="2919211" cy="2188049"/>
          </a:xfrm>
          <a:custGeom>
            <a:avLst/>
            <a:gdLst/>
            <a:ahLst/>
            <a:cxnLst/>
            <a:rect r="r" b="b" t="t" l="l"/>
            <a:pathLst>
              <a:path h="2188049" w="2919211">
                <a:moveTo>
                  <a:pt x="0" y="0"/>
                </a:moveTo>
                <a:lnTo>
                  <a:pt x="2919212" y="0"/>
                </a:lnTo>
                <a:lnTo>
                  <a:pt x="2919212" y="2188048"/>
                </a:lnTo>
                <a:lnTo>
                  <a:pt x="0" y="2188048"/>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7" id="7"/>
          <p:cNvSpPr/>
          <p:nvPr/>
        </p:nvSpPr>
        <p:spPr>
          <a:xfrm flipH="false" flipV="false" rot="0">
            <a:off x="5962222" y="6232818"/>
            <a:ext cx="6176060" cy="4114800"/>
          </a:xfrm>
          <a:custGeom>
            <a:avLst/>
            <a:gdLst/>
            <a:ahLst/>
            <a:cxnLst/>
            <a:rect r="r" b="b" t="t" l="l"/>
            <a:pathLst>
              <a:path h="4114800" w="6176060">
                <a:moveTo>
                  <a:pt x="0" y="0"/>
                </a:moveTo>
                <a:lnTo>
                  <a:pt x="6176060" y="0"/>
                </a:lnTo>
                <a:lnTo>
                  <a:pt x="617606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62749" y="2202440"/>
            <a:ext cx="17575005" cy="1668389"/>
          </a:xfrm>
          <a:prstGeom prst="rect">
            <a:avLst/>
          </a:prstGeom>
        </p:spPr>
        <p:txBody>
          <a:bodyPr anchor="t" rtlCol="false" tIns="0" lIns="0" bIns="0" rIns="0">
            <a:spAutoFit/>
          </a:bodyPr>
          <a:lstStyle/>
          <a:p>
            <a:pPr algn="just">
              <a:lnSpc>
                <a:spcPts val="6652"/>
              </a:lnSpc>
            </a:pPr>
            <a:r>
              <a:rPr lang="en-US" sz="4157">
                <a:solidFill>
                  <a:srgbClr val="000000"/>
                </a:solidFill>
                <a:latin typeface="Poppins"/>
                <a:ea typeface="Poppins"/>
                <a:cs typeface="Poppins"/>
                <a:sym typeface="Poppins"/>
              </a:rPr>
              <a:t>4º etapa - Descrição dos envolvidos e usuários (Stakeholders)</a:t>
            </a:r>
          </a:p>
          <a:p>
            <a:pPr algn="just">
              <a:lnSpc>
                <a:spcPts val="6652"/>
              </a:lnSpc>
            </a:pPr>
          </a:p>
        </p:txBody>
      </p:sp>
      <p:sp>
        <p:nvSpPr>
          <p:cNvPr name="TextBox 9" id="9"/>
          <p:cNvSpPr txBox="true"/>
          <p:nvPr/>
        </p:nvSpPr>
        <p:spPr>
          <a:xfrm rot="0">
            <a:off x="701106" y="3512633"/>
            <a:ext cx="16113910" cy="3109335"/>
          </a:xfrm>
          <a:prstGeom prst="rect">
            <a:avLst/>
          </a:prstGeom>
        </p:spPr>
        <p:txBody>
          <a:bodyPr anchor="t" rtlCol="false" tIns="0" lIns="0" bIns="0" rIns="0">
            <a:spAutoFit/>
          </a:bodyPr>
          <a:lstStyle/>
          <a:p>
            <a:pPr algn="just">
              <a:lnSpc>
                <a:spcPts val="4932"/>
              </a:lnSpc>
            </a:pPr>
            <a:r>
              <a:rPr lang="en-US" sz="3083">
                <a:solidFill>
                  <a:srgbClr val="000000"/>
                </a:solidFill>
                <a:latin typeface="Poppins"/>
                <a:ea typeface="Poppins"/>
                <a:cs typeface="Poppins"/>
                <a:sym typeface="Poppins"/>
              </a:rPr>
              <a:t>2- Os gestores : O Gabinete da Prefeitura e os departamentos da prefeitura de São João da Boa Vista ( Departamento de Trânsito e Segurança, Departamento de Engenharia, Departamento de Meio Ambiente, Agricultura e Abastecimento, Departamento de Gestão de Planejamento Urbano e Departamento de Obras e Srviços públicos)</a:t>
            </a:r>
          </a:p>
        </p:txBody>
      </p:sp>
      <p:sp>
        <p:nvSpPr>
          <p:cNvPr name="TextBox 10" id="10"/>
          <p:cNvSpPr txBox="true"/>
          <p:nvPr/>
        </p:nvSpPr>
        <p:spPr>
          <a:xfrm rot="0">
            <a:off x="1028700" y="7518913"/>
            <a:ext cx="4132984" cy="1390209"/>
          </a:xfrm>
          <a:prstGeom prst="rect">
            <a:avLst/>
          </a:prstGeom>
        </p:spPr>
        <p:txBody>
          <a:bodyPr anchor="t" rtlCol="false" tIns="0" lIns="0" bIns="0" rIns="0">
            <a:spAutoFit/>
          </a:bodyPr>
          <a:lstStyle/>
          <a:p>
            <a:pPr algn="ctr">
              <a:lnSpc>
                <a:spcPts val="5274"/>
              </a:lnSpc>
            </a:pPr>
            <a:r>
              <a:rPr lang="en-US" sz="3767" spc="278">
                <a:solidFill>
                  <a:srgbClr val="000000"/>
                </a:solidFill>
                <a:latin typeface="ITC Avant Garde Gothic"/>
                <a:ea typeface="ITC Avant Garde Gothic"/>
                <a:cs typeface="ITC Avant Garde Gothic"/>
                <a:sym typeface="ITC Avant Garde Gothic"/>
              </a:rPr>
              <a:t>Grau de poder:</a:t>
            </a:r>
          </a:p>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2</a:t>
            </a:r>
          </a:p>
        </p:txBody>
      </p:sp>
      <p:sp>
        <p:nvSpPr>
          <p:cNvPr name="TextBox 11" id="11"/>
          <p:cNvSpPr txBox="true"/>
          <p:nvPr/>
        </p:nvSpPr>
        <p:spPr>
          <a:xfrm rot="0">
            <a:off x="11727509" y="7327647"/>
            <a:ext cx="4850173" cy="1390209"/>
          </a:xfrm>
          <a:prstGeom prst="rect">
            <a:avLst/>
          </a:prstGeom>
        </p:spPr>
        <p:txBody>
          <a:bodyPr anchor="t" rtlCol="false" tIns="0" lIns="0" bIns="0" rIns="0">
            <a:spAutoFit/>
          </a:bodyPr>
          <a:lstStyle/>
          <a:p>
            <a:pPr algn="ctr">
              <a:lnSpc>
                <a:spcPts val="5274"/>
              </a:lnSpc>
            </a:pPr>
            <a:r>
              <a:rPr lang="en-US" sz="3767" spc="278">
                <a:solidFill>
                  <a:srgbClr val="000000"/>
                </a:solidFill>
                <a:latin typeface="ITC Avant Garde Gothic"/>
                <a:ea typeface="ITC Avant Garde Gothic"/>
                <a:cs typeface="ITC Avant Garde Gothic"/>
                <a:sym typeface="ITC Avant Garde Gothic"/>
              </a:rPr>
              <a:t>Grau de interesse:</a:t>
            </a:r>
          </a:p>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10</a:t>
            </a:r>
          </a:p>
        </p:txBody>
      </p:sp>
      <p:sp>
        <p:nvSpPr>
          <p:cNvPr name="TextBox 12" id="12"/>
          <p:cNvSpPr txBox="true"/>
          <p:nvPr/>
        </p:nvSpPr>
        <p:spPr>
          <a:xfrm rot="0">
            <a:off x="-517061" y="840090"/>
            <a:ext cx="19322123" cy="1251778"/>
          </a:xfrm>
          <a:prstGeom prst="rect">
            <a:avLst/>
          </a:prstGeom>
        </p:spPr>
        <p:txBody>
          <a:bodyPr anchor="t" rtlCol="false" tIns="0" lIns="0" bIns="0" rIns="0">
            <a:spAutoFit/>
          </a:bodyPr>
          <a:lstStyle/>
          <a:p>
            <a:pPr algn="ctr">
              <a:lnSpc>
                <a:spcPts val="9444"/>
              </a:lnSpc>
            </a:pPr>
            <a:r>
              <a:rPr lang="en-US" b="true" sz="9444">
                <a:solidFill>
                  <a:srgbClr val="68902B"/>
                </a:solidFill>
                <a:latin typeface="Roca One Bold"/>
                <a:ea typeface="Roca One Bold"/>
                <a:cs typeface="Roca One Bold"/>
                <a:sym typeface="Roca One Bold"/>
              </a:rPr>
              <a:t>Visão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2896" y="8098951"/>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3" id="3"/>
          <p:cNvSpPr/>
          <p:nvPr/>
        </p:nvSpPr>
        <p:spPr>
          <a:xfrm flipH="false" flipV="false" rot="-10800000">
            <a:off x="262749" y="281467"/>
            <a:ext cx="876714" cy="1094024"/>
          </a:xfrm>
          <a:custGeom>
            <a:avLst/>
            <a:gdLst/>
            <a:ahLst/>
            <a:cxnLst/>
            <a:rect r="r" b="b" t="t" l="l"/>
            <a:pathLst>
              <a:path h="1094024" w="876714">
                <a:moveTo>
                  <a:pt x="0" y="0"/>
                </a:moveTo>
                <a:lnTo>
                  <a:pt x="876714" y="0"/>
                </a:lnTo>
                <a:lnTo>
                  <a:pt x="876714" y="1094025"/>
                </a:lnTo>
                <a:lnTo>
                  <a:pt x="0" y="1094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92896" y="6232818"/>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5" id="5"/>
          <p:cNvSpPr/>
          <p:nvPr/>
        </p:nvSpPr>
        <p:spPr>
          <a:xfrm flipH="false" flipV="false" rot="0">
            <a:off x="17091143" y="4366684"/>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6" id="6"/>
          <p:cNvSpPr/>
          <p:nvPr/>
        </p:nvSpPr>
        <p:spPr>
          <a:xfrm flipH="false" flipV="false" rot="0">
            <a:off x="17092896" y="2718771"/>
            <a:ext cx="2919211" cy="2188049"/>
          </a:xfrm>
          <a:custGeom>
            <a:avLst/>
            <a:gdLst/>
            <a:ahLst/>
            <a:cxnLst/>
            <a:rect r="r" b="b" t="t" l="l"/>
            <a:pathLst>
              <a:path h="2188049" w="2919211">
                <a:moveTo>
                  <a:pt x="0" y="0"/>
                </a:moveTo>
                <a:lnTo>
                  <a:pt x="2919212" y="0"/>
                </a:lnTo>
                <a:lnTo>
                  <a:pt x="2919212" y="2188048"/>
                </a:lnTo>
                <a:lnTo>
                  <a:pt x="0" y="2188048"/>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TextBox 7" id="7"/>
          <p:cNvSpPr txBox="true"/>
          <p:nvPr/>
        </p:nvSpPr>
        <p:spPr>
          <a:xfrm rot="0">
            <a:off x="712995" y="1354356"/>
            <a:ext cx="17575005" cy="1639570"/>
          </a:xfrm>
          <a:prstGeom prst="rect">
            <a:avLst/>
          </a:prstGeom>
        </p:spPr>
        <p:txBody>
          <a:bodyPr anchor="t" rtlCol="false" tIns="0" lIns="0" bIns="0" rIns="0">
            <a:spAutoFit/>
          </a:bodyPr>
          <a:lstStyle/>
          <a:p>
            <a:pPr algn="just">
              <a:lnSpc>
                <a:spcPts val="6560"/>
              </a:lnSpc>
            </a:pPr>
            <a:r>
              <a:rPr lang="en-US" sz="4100">
                <a:solidFill>
                  <a:srgbClr val="000000"/>
                </a:solidFill>
                <a:latin typeface="Poppins"/>
                <a:ea typeface="Poppins"/>
                <a:cs typeface="Poppins"/>
                <a:sym typeface="Poppins"/>
              </a:rPr>
              <a:t>4º etapa - Descrição dos envolvidos e usuários (Stakeholders)</a:t>
            </a:r>
          </a:p>
          <a:p>
            <a:pPr algn="just">
              <a:lnSpc>
                <a:spcPts val="6560"/>
              </a:lnSpc>
            </a:pPr>
          </a:p>
        </p:txBody>
      </p:sp>
      <p:sp>
        <p:nvSpPr>
          <p:cNvPr name="TextBox 8" id="8"/>
          <p:cNvSpPr txBox="true"/>
          <p:nvPr/>
        </p:nvSpPr>
        <p:spPr>
          <a:xfrm rot="0">
            <a:off x="701106" y="2461031"/>
            <a:ext cx="15950245" cy="2999678"/>
          </a:xfrm>
          <a:prstGeom prst="rect">
            <a:avLst/>
          </a:prstGeom>
        </p:spPr>
        <p:txBody>
          <a:bodyPr anchor="t" rtlCol="false" tIns="0" lIns="0" bIns="0" rIns="0">
            <a:spAutoFit/>
          </a:bodyPr>
          <a:lstStyle/>
          <a:p>
            <a:pPr algn="just">
              <a:lnSpc>
                <a:spcPts val="5976"/>
              </a:lnSpc>
            </a:pPr>
            <a:r>
              <a:rPr lang="en-US" sz="3735">
                <a:solidFill>
                  <a:srgbClr val="000000"/>
                </a:solidFill>
                <a:latin typeface="Poppins"/>
                <a:ea typeface="Poppins"/>
                <a:cs typeface="Poppins"/>
                <a:sym typeface="Poppins"/>
              </a:rPr>
              <a:t>3- O controle Administrativo: Professor e Alunos do curso de bacharelado em Ciência da Computação na qual o projeto a ser desenvolvido (Henrique B, Nicholas M. Tais E. E Suzana V.)</a:t>
            </a:r>
          </a:p>
          <a:p>
            <a:pPr algn="just">
              <a:lnSpc>
                <a:spcPts val="5976"/>
              </a:lnSpc>
            </a:pPr>
          </a:p>
        </p:txBody>
      </p:sp>
      <p:grpSp>
        <p:nvGrpSpPr>
          <p:cNvPr name="Group 9" id="9"/>
          <p:cNvGrpSpPr>
            <a:grpSpLocks noChangeAspect="true"/>
          </p:cNvGrpSpPr>
          <p:nvPr/>
        </p:nvGrpSpPr>
        <p:grpSpPr>
          <a:xfrm rot="0">
            <a:off x="701106" y="5967195"/>
            <a:ext cx="1933890" cy="1933890"/>
            <a:chOff x="0" y="0"/>
            <a:chExt cx="14840029" cy="14840029"/>
          </a:xfrm>
        </p:grpSpPr>
        <p:sp>
          <p:nvSpPr>
            <p:cNvPr name="Freeform 10" id="1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1" id="1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2" id="1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0" r="223" b="0"/>
              </a:stretch>
            </a:blipFill>
          </p:spPr>
        </p:sp>
      </p:grpSp>
      <p:grpSp>
        <p:nvGrpSpPr>
          <p:cNvPr name="Group 13" id="13"/>
          <p:cNvGrpSpPr>
            <a:grpSpLocks noChangeAspect="true"/>
          </p:cNvGrpSpPr>
          <p:nvPr/>
        </p:nvGrpSpPr>
        <p:grpSpPr>
          <a:xfrm rot="0">
            <a:off x="3671263" y="8091585"/>
            <a:ext cx="1933890" cy="1933890"/>
            <a:chOff x="0" y="0"/>
            <a:chExt cx="14840029" cy="14840029"/>
          </a:xfrm>
        </p:grpSpPr>
        <p:sp>
          <p:nvSpPr>
            <p:cNvPr name="Freeform 14" id="14"/>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5" id="15"/>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6" id="16"/>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t="0" r="223" b="0"/>
              </a:stretch>
            </a:blipFill>
          </p:spPr>
        </p:sp>
      </p:grpSp>
      <p:grpSp>
        <p:nvGrpSpPr>
          <p:cNvPr name="Group 17" id="17"/>
          <p:cNvGrpSpPr>
            <a:grpSpLocks noChangeAspect="true"/>
          </p:cNvGrpSpPr>
          <p:nvPr/>
        </p:nvGrpSpPr>
        <p:grpSpPr>
          <a:xfrm rot="0">
            <a:off x="6572098" y="5967195"/>
            <a:ext cx="1933890" cy="1933890"/>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71200" t="-16746" r="223" b="-112520"/>
              </a:stretch>
            </a:blipFill>
          </p:spPr>
        </p:sp>
      </p:grpSp>
      <p:grpSp>
        <p:nvGrpSpPr>
          <p:cNvPr name="Group 21" id="21"/>
          <p:cNvGrpSpPr>
            <a:grpSpLocks noChangeAspect="true"/>
          </p:cNvGrpSpPr>
          <p:nvPr/>
        </p:nvGrpSpPr>
        <p:grpSpPr>
          <a:xfrm rot="0">
            <a:off x="9144000" y="8098951"/>
            <a:ext cx="1933890" cy="1933890"/>
            <a:chOff x="0" y="0"/>
            <a:chExt cx="14840029" cy="14840029"/>
          </a:xfrm>
        </p:grpSpPr>
        <p:sp>
          <p:nvSpPr>
            <p:cNvPr name="Freeform 22" id="2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3" id="2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4" id="2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953" t="-17630" r="223" b="-67828"/>
              </a:stretch>
            </a:blipFill>
          </p:spPr>
        </p:sp>
      </p:grpSp>
      <p:grpSp>
        <p:nvGrpSpPr>
          <p:cNvPr name="Group 25" id="25"/>
          <p:cNvGrpSpPr>
            <a:grpSpLocks noChangeAspect="true"/>
          </p:cNvGrpSpPr>
          <p:nvPr/>
        </p:nvGrpSpPr>
        <p:grpSpPr>
          <a:xfrm rot="0">
            <a:off x="11831621" y="5967195"/>
            <a:ext cx="1933890" cy="1933890"/>
            <a:chOff x="0" y="0"/>
            <a:chExt cx="14840029" cy="14840029"/>
          </a:xfrm>
        </p:grpSpPr>
        <p:sp>
          <p:nvSpPr>
            <p:cNvPr name="Freeform 26" id="2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7" id="2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8" id="2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6364" t="0" r="-21046" b="-48070"/>
              </a:stretch>
            </a:blipFill>
          </p:spPr>
        </p:sp>
      </p:grpSp>
      <p:grpSp>
        <p:nvGrpSpPr>
          <p:cNvPr name="Group 29" id="29"/>
          <p:cNvGrpSpPr>
            <a:grpSpLocks noChangeAspect="true"/>
          </p:cNvGrpSpPr>
          <p:nvPr/>
        </p:nvGrpSpPr>
        <p:grpSpPr>
          <a:xfrm rot="0">
            <a:off x="14338929" y="8091585"/>
            <a:ext cx="1933890" cy="1933890"/>
            <a:chOff x="0" y="0"/>
            <a:chExt cx="14840029" cy="14840029"/>
          </a:xfrm>
        </p:grpSpPr>
        <p:sp>
          <p:nvSpPr>
            <p:cNvPr name="Freeform 30" id="30"/>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31" id="31"/>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2" id="32"/>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23" t="-144434" r="-132200" b="-273377"/>
              </a:stretch>
            </a:blipFill>
          </p:spPr>
        </p:sp>
      </p:grpSp>
      <p:sp>
        <p:nvSpPr>
          <p:cNvPr name="TextBox 33" id="33"/>
          <p:cNvSpPr txBox="true"/>
          <p:nvPr/>
        </p:nvSpPr>
        <p:spPr>
          <a:xfrm rot="0">
            <a:off x="2571716" y="4953920"/>
            <a:ext cx="3033437" cy="1013275"/>
          </a:xfrm>
          <a:prstGeom prst="rect">
            <a:avLst/>
          </a:prstGeom>
        </p:spPr>
        <p:txBody>
          <a:bodyPr anchor="t" rtlCol="false" tIns="0" lIns="0" bIns="0" rIns="0">
            <a:spAutoFit/>
          </a:bodyPr>
          <a:lstStyle/>
          <a:p>
            <a:pPr algn="ctr">
              <a:lnSpc>
                <a:spcPts val="3871"/>
              </a:lnSpc>
            </a:pPr>
            <a:r>
              <a:rPr lang="en-US" sz="2765" spc="204">
                <a:solidFill>
                  <a:srgbClr val="000000"/>
                </a:solidFill>
                <a:latin typeface="ITC Avant Garde Gothic"/>
                <a:ea typeface="ITC Avant Garde Gothic"/>
                <a:cs typeface="ITC Avant Garde Gothic"/>
                <a:sym typeface="ITC Avant Garde Gothic"/>
              </a:rPr>
              <a:t>Grau de poder:</a:t>
            </a:r>
          </a:p>
          <a:p>
            <a:pPr algn="ctr">
              <a:lnSpc>
                <a:spcPts val="3871"/>
              </a:lnSpc>
              <a:spcBef>
                <a:spcPct val="0"/>
              </a:spcBef>
            </a:pPr>
            <a:r>
              <a:rPr lang="en-US" sz="2765" spc="204">
                <a:solidFill>
                  <a:srgbClr val="000000"/>
                </a:solidFill>
                <a:latin typeface="ITC Avant Garde Gothic"/>
                <a:ea typeface="ITC Avant Garde Gothic"/>
                <a:cs typeface="ITC Avant Garde Gothic"/>
                <a:sym typeface="ITC Avant Garde Gothic"/>
              </a:rPr>
              <a:t>10</a:t>
            </a:r>
          </a:p>
        </p:txBody>
      </p:sp>
      <p:sp>
        <p:nvSpPr>
          <p:cNvPr name="TextBox 34" id="34"/>
          <p:cNvSpPr txBox="true"/>
          <p:nvPr/>
        </p:nvSpPr>
        <p:spPr>
          <a:xfrm rot="0">
            <a:off x="13205115" y="5013536"/>
            <a:ext cx="3566247" cy="1005967"/>
          </a:xfrm>
          <a:prstGeom prst="rect">
            <a:avLst/>
          </a:prstGeom>
        </p:spPr>
        <p:txBody>
          <a:bodyPr anchor="t" rtlCol="false" tIns="0" lIns="0" bIns="0" rIns="0">
            <a:spAutoFit/>
          </a:bodyPr>
          <a:lstStyle/>
          <a:p>
            <a:pPr algn="ctr">
              <a:lnSpc>
                <a:spcPts val="3877"/>
              </a:lnSpc>
            </a:pPr>
            <a:r>
              <a:rPr lang="en-US" sz="2769" spc="204">
                <a:solidFill>
                  <a:srgbClr val="000000"/>
                </a:solidFill>
                <a:latin typeface="ITC Avant Garde Gothic"/>
                <a:ea typeface="ITC Avant Garde Gothic"/>
                <a:cs typeface="ITC Avant Garde Gothic"/>
                <a:sym typeface="ITC Avant Garde Gothic"/>
              </a:rPr>
              <a:t>Grau de interesse:</a:t>
            </a:r>
          </a:p>
          <a:p>
            <a:pPr algn="ctr">
              <a:lnSpc>
                <a:spcPts val="3877"/>
              </a:lnSpc>
              <a:spcBef>
                <a:spcPct val="0"/>
              </a:spcBef>
            </a:pPr>
            <a:r>
              <a:rPr lang="en-US" sz="2769" spc="204">
                <a:solidFill>
                  <a:srgbClr val="000000"/>
                </a:solidFill>
                <a:latin typeface="ITC Avant Garde Gothic"/>
                <a:ea typeface="ITC Avant Garde Gothic"/>
                <a:cs typeface="ITC Avant Garde Gothic"/>
                <a:sym typeface="ITC Avant Garde Gothic"/>
              </a:rPr>
              <a:t>5</a:t>
            </a:r>
          </a:p>
        </p:txBody>
      </p:sp>
      <p:sp>
        <p:nvSpPr>
          <p:cNvPr name="TextBox 35" id="35"/>
          <p:cNvSpPr txBox="true"/>
          <p:nvPr/>
        </p:nvSpPr>
        <p:spPr>
          <a:xfrm rot="0">
            <a:off x="-517061" y="293078"/>
            <a:ext cx="19322123" cy="1251778"/>
          </a:xfrm>
          <a:prstGeom prst="rect">
            <a:avLst/>
          </a:prstGeom>
        </p:spPr>
        <p:txBody>
          <a:bodyPr anchor="t" rtlCol="false" tIns="0" lIns="0" bIns="0" rIns="0">
            <a:spAutoFit/>
          </a:bodyPr>
          <a:lstStyle/>
          <a:p>
            <a:pPr algn="ctr">
              <a:lnSpc>
                <a:spcPts val="9444"/>
              </a:lnSpc>
            </a:pPr>
            <a:r>
              <a:rPr lang="en-US" b="true" sz="9444">
                <a:solidFill>
                  <a:srgbClr val="68902B"/>
                </a:solidFill>
                <a:latin typeface="Roca One Bold"/>
                <a:ea typeface="Roca One Bold"/>
                <a:cs typeface="Roca One Bold"/>
                <a:sym typeface="Roca One Bold"/>
              </a:rPr>
              <a:t>Visão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2896" y="8098951"/>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3" id="3"/>
          <p:cNvSpPr/>
          <p:nvPr/>
        </p:nvSpPr>
        <p:spPr>
          <a:xfrm flipH="false" flipV="false" rot="-10800000">
            <a:off x="262749" y="281467"/>
            <a:ext cx="876714" cy="1094024"/>
          </a:xfrm>
          <a:custGeom>
            <a:avLst/>
            <a:gdLst/>
            <a:ahLst/>
            <a:cxnLst/>
            <a:rect r="r" b="b" t="t" l="l"/>
            <a:pathLst>
              <a:path h="1094024" w="876714">
                <a:moveTo>
                  <a:pt x="0" y="0"/>
                </a:moveTo>
                <a:lnTo>
                  <a:pt x="876714" y="0"/>
                </a:lnTo>
                <a:lnTo>
                  <a:pt x="876714" y="1094025"/>
                </a:lnTo>
                <a:lnTo>
                  <a:pt x="0" y="1094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92896" y="6232818"/>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5" id="5"/>
          <p:cNvSpPr/>
          <p:nvPr/>
        </p:nvSpPr>
        <p:spPr>
          <a:xfrm flipH="false" flipV="false" rot="0">
            <a:off x="17091143" y="4366684"/>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6" id="6"/>
          <p:cNvSpPr/>
          <p:nvPr/>
        </p:nvSpPr>
        <p:spPr>
          <a:xfrm flipH="false" flipV="false" rot="0">
            <a:off x="17092896" y="2718771"/>
            <a:ext cx="2919211" cy="2188049"/>
          </a:xfrm>
          <a:custGeom>
            <a:avLst/>
            <a:gdLst/>
            <a:ahLst/>
            <a:cxnLst/>
            <a:rect r="r" b="b" t="t" l="l"/>
            <a:pathLst>
              <a:path h="2188049" w="2919211">
                <a:moveTo>
                  <a:pt x="0" y="0"/>
                </a:moveTo>
                <a:lnTo>
                  <a:pt x="2919212" y="0"/>
                </a:lnTo>
                <a:lnTo>
                  <a:pt x="2919212" y="2188048"/>
                </a:lnTo>
                <a:lnTo>
                  <a:pt x="0" y="2188048"/>
                </a:lnTo>
                <a:lnTo>
                  <a:pt x="0" y="0"/>
                </a:lnTo>
                <a:close/>
              </a:path>
            </a:pathLst>
          </a:custGeom>
          <a:blipFill>
            <a:blip r:embed="rId2">
              <a:extLst>
                <a:ext uri="{96DAC541-7B7A-43D3-8B79-37D633B846F1}">
                  <asvg:svgBlip xmlns:asvg="http://schemas.microsoft.com/office/drawing/2016/SVG/main" r:embed="rId3"/>
                </a:ext>
              </a:extLst>
            </a:blip>
            <a:stretch>
              <a:fillRect l="0" t="0" r="-26068" b="0"/>
            </a:stretch>
          </a:blipFill>
        </p:spPr>
      </p:sp>
      <p:sp>
        <p:nvSpPr>
          <p:cNvPr name="Freeform 7" id="7"/>
          <p:cNvSpPr/>
          <p:nvPr/>
        </p:nvSpPr>
        <p:spPr>
          <a:xfrm flipH="false" flipV="false" rot="0">
            <a:off x="6992852" y="604155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62749" y="2211965"/>
            <a:ext cx="17575005" cy="1639570"/>
          </a:xfrm>
          <a:prstGeom prst="rect">
            <a:avLst/>
          </a:prstGeom>
        </p:spPr>
        <p:txBody>
          <a:bodyPr anchor="t" rtlCol="false" tIns="0" lIns="0" bIns="0" rIns="0">
            <a:spAutoFit/>
          </a:bodyPr>
          <a:lstStyle/>
          <a:p>
            <a:pPr algn="just">
              <a:lnSpc>
                <a:spcPts val="6560"/>
              </a:lnSpc>
            </a:pPr>
            <a:r>
              <a:rPr lang="en-US" sz="4100">
                <a:solidFill>
                  <a:srgbClr val="314528"/>
                </a:solidFill>
                <a:latin typeface="Poppins"/>
                <a:ea typeface="Poppins"/>
                <a:cs typeface="Poppins"/>
                <a:sym typeface="Poppins"/>
              </a:rPr>
              <a:t>4º etapa - Descrição dos envolvidos e usuários (Stakeholders)</a:t>
            </a:r>
          </a:p>
          <a:p>
            <a:pPr algn="just">
              <a:lnSpc>
                <a:spcPts val="6560"/>
              </a:lnSpc>
            </a:pPr>
          </a:p>
        </p:txBody>
      </p:sp>
      <p:sp>
        <p:nvSpPr>
          <p:cNvPr name="TextBox 9" id="9"/>
          <p:cNvSpPr txBox="true"/>
          <p:nvPr/>
        </p:nvSpPr>
        <p:spPr>
          <a:xfrm rot="0">
            <a:off x="701106" y="3789398"/>
            <a:ext cx="15856524" cy="2508178"/>
          </a:xfrm>
          <a:prstGeom prst="rect">
            <a:avLst/>
          </a:prstGeom>
        </p:spPr>
        <p:txBody>
          <a:bodyPr anchor="t" rtlCol="false" tIns="0" lIns="0" bIns="0" rIns="0">
            <a:spAutoFit/>
          </a:bodyPr>
          <a:lstStyle/>
          <a:p>
            <a:pPr algn="just">
              <a:lnSpc>
                <a:spcPts val="6652"/>
              </a:lnSpc>
            </a:pPr>
            <a:r>
              <a:rPr lang="en-US" sz="4157">
                <a:solidFill>
                  <a:srgbClr val="000000"/>
                </a:solidFill>
                <a:latin typeface="Poppins"/>
                <a:ea typeface="Poppins"/>
                <a:cs typeface="Poppins"/>
                <a:sym typeface="Poppins"/>
              </a:rPr>
              <a:t>4-Colaboradores tercerizados que serão designados pelo gabinete da prefeitura e os seus departamentos designados.</a:t>
            </a:r>
          </a:p>
        </p:txBody>
      </p:sp>
      <p:sp>
        <p:nvSpPr>
          <p:cNvPr name="TextBox 10" id="10"/>
          <p:cNvSpPr txBox="true"/>
          <p:nvPr/>
        </p:nvSpPr>
        <p:spPr>
          <a:xfrm rot="0">
            <a:off x="1028700" y="7518913"/>
            <a:ext cx="4132984" cy="1390209"/>
          </a:xfrm>
          <a:prstGeom prst="rect">
            <a:avLst/>
          </a:prstGeom>
        </p:spPr>
        <p:txBody>
          <a:bodyPr anchor="t" rtlCol="false" tIns="0" lIns="0" bIns="0" rIns="0">
            <a:spAutoFit/>
          </a:bodyPr>
          <a:lstStyle/>
          <a:p>
            <a:pPr algn="ctr">
              <a:lnSpc>
                <a:spcPts val="5274"/>
              </a:lnSpc>
            </a:pPr>
            <a:r>
              <a:rPr lang="en-US" sz="3767" spc="278">
                <a:solidFill>
                  <a:srgbClr val="000000"/>
                </a:solidFill>
                <a:latin typeface="ITC Avant Garde Gothic"/>
                <a:ea typeface="ITC Avant Garde Gothic"/>
                <a:cs typeface="ITC Avant Garde Gothic"/>
                <a:sym typeface="ITC Avant Garde Gothic"/>
              </a:rPr>
              <a:t>Grau de poder:</a:t>
            </a:r>
          </a:p>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2</a:t>
            </a:r>
          </a:p>
        </p:txBody>
      </p:sp>
      <p:sp>
        <p:nvSpPr>
          <p:cNvPr name="TextBox 11" id="11"/>
          <p:cNvSpPr txBox="true"/>
          <p:nvPr/>
        </p:nvSpPr>
        <p:spPr>
          <a:xfrm rot="0">
            <a:off x="11727509" y="7327647"/>
            <a:ext cx="4850173" cy="1390209"/>
          </a:xfrm>
          <a:prstGeom prst="rect">
            <a:avLst/>
          </a:prstGeom>
        </p:spPr>
        <p:txBody>
          <a:bodyPr anchor="t" rtlCol="false" tIns="0" lIns="0" bIns="0" rIns="0">
            <a:spAutoFit/>
          </a:bodyPr>
          <a:lstStyle/>
          <a:p>
            <a:pPr algn="ctr">
              <a:lnSpc>
                <a:spcPts val="5274"/>
              </a:lnSpc>
            </a:pPr>
            <a:r>
              <a:rPr lang="en-US" sz="3767" spc="278">
                <a:solidFill>
                  <a:srgbClr val="000000"/>
                </a:solidFill>
                <a:latin typeface="ITC Avant Garde Gothic"/>
                <a:ea typeface="ITC Avant Garde Gothic"/>
                <a:cs typeface="ITC Avant Garde Gothic"/>
                <a:sym typeface="ITC Avant Garde Gothic"/>
              </a:rPr>
              <a:t>Grau de interesse:</a:t>
            </a:r>
          </a:p>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10</a:t>
            </a:r>
          </a:p>
        </p:txBody>
      </p:sp>
      <p:sp>
        <p:nvSpPr>
          <p:cNvPr name="TextBox 12" id="12"/>
          <p:cNvSpPr txBox="true"/>
          <p:nvPr/>
        </p:nvSpPr>
        <p:spPr>
          <a:xfrm rot="0">
            <a:off x="-517061" y="840090"/>
            <a:ext cx="19322123" cy="1251778"/>
          </a:xfrm>
          <a:prstGeom prst="rect">
            <a:avLst/>
          </a:prstGeom>
        </p:spPr>
        <p:txBody>
          <a:bodyPr anchor="t" rtlCol="false" tIns="0" lIns="0" bIns="0" rIns="0">
            <a:spAutoFit/>
          </a:bodyPr>
          <a:lstStyle/>
          <a:p>
            <a:pPr algn="ctr">
              <a:lnSpc>
                <a:spcPts val="9444"/>
              </a:lnSpc>
            </a:pPr>
            <a:r>
              <a:rPr lang="en-US" b="true" sz="9444">
                <a:solidFill>
                  <a:srgbClr val="68902B"/>
                </a:solidFill>
                <a:latin typeface="Roca One Bold"/>
                <a:ea typeface="Roca One Bold"/>
                <a:cs typeface="Roca One Bold"/>
                <a:sym typeface="Roca One Bold"/>
              </a:rPr>
              <a:t>Visão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6491207" y="4389586"/>
            <a:ext cx="3086100" cy="1521916"/>
            <a:chOff x="0" y="0"/>
            <a:chExt cx="812800" cy="400834"/>
          </a:xfrm>
        </p:grpSpPr>
        <p:sp>
          <p:nvSpPr>
            <p:cNvPr name="Freeform 4" id="4"/>
            <p:cNvSpPr/>
            <p:nvPr/>
          </p:nvSpPr>
          <p:spPr>
            <a:xfrm flipH="false" flipV="false" rot="0">
              <a:off x="0" y="0"/>
              <a:ext cx="812800" cy="400834"/>
            </a:xfrm>
            <a:custGeom>
              <a:avLst/>
              <a:gdLst/>
              <a:ahLst/>
              <a:cxnLst/>
              <a:rect r="r" b="b" t="t" l="l"/>
              <a:pathLst>
                <a:path h="400834" w="812800">
                  <a:moveTo>
                    <a:pt x="0" y="0"/>
                  </a:moveTo>
                  <a:lnTo>
                    <a:pt x="812800" y="0"/>
                  </a:lnTo>
                  <a:lnTo>
                    <a:pt x="812800" y="400834"/>
                  </a:lnTo>
                  <a:lnTo>
                    <a:pt x="0" y="400834"/>
                  </a:lnTo>
                  <a:close/>
                </a:path>
              </a:pathLst>
            </a:custGeom>
            <a:solidFill>
              <a:srgbClr val="3B3B3B"/>
            </a:solidFill>
          </p:spPr>
        </p:sp>
        <p:sp>
          <p:nvSpPr>
            <p:cNvPr name="TextBox 5" id="5"/>
            <p:cNvSpPr txBox="true"/>
            <p:nvPr/>
          </p:nvSpPr>
          <p:spPr>
            <a:xfrm>
              <a:off x="0" y="-57150"/>
              <a:ext cx="812800" cy="457984"/>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10800000">
            <a:off x="262749" y="281467"/>
            <a:ext cx="876714" cy="1094024"/>
          </a:xfrm>
          <a:custGeom>
            <a:avLst/>
            <a:gdLst/>
            <a:ahLst/>
            <a:cxnLst/>
            <a:rect r="r" b="b" t="t" l="l"/>
            <a:pathLst>
              <a:path h="1094024" w="876714">
                <a:moveTo>
                  <a:pt x="0" y="0"/>
                </a:moveTo>
                <a:lnTo>
                  <a:pt x="876714" y="0"/>
                </a:lnTo>
                <a:lnTo>
                  <a:pt x="876714" y="1094025"/>
                </a:lnTo>
                <a:lnTo>
                  <a:pt x="0" y="10940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005391" y="2774994"/>
            <a:ext cx="6796236" cy="6796236"/>
          </a:xfrm>
          <a:custGeom>
            <a:avLst/>
            <a:gdLst/>
            <a:ahLst/>
            <a:cxnLst/>
            <a:rect r="r" b="b" t="t" l="l"/>
            <a:pathLst>
              <a:path h="6796236" w="6796236">
                <a:moveTo>
                  <a:pt x="0" y="0"/>
                </a:moveTo>
                <a:lnTo>
                  <a:pt x="6796236" y="0"/>
                </a:lnTo>
                <a:lnTo>
                  <a:pt x="6796236" y="6796235"/>
                </a:lnTo>
                <a:lnTo>
                  <a:pt x="0" y="6796235"/>
                </a:lnTo>
                <a:lnTo>
                  <a:pt x="0" y="0"/>
                </a:lnTo>
                <a:close/>
              </a:path>
            </a:pathLst>
          </a:custGeom>
          <a:blipFill>
            <a:blip r:embed="rId5"/>
            <a:stretch>
              <a:fillRect l="0" t="0" r="0" b="0"/>
            </a:stretch>
          </a:blipFill>
        </p:spPr>
      </p:sp>
      <p:sp>
        <p:nvSpPr>
          <p:cNvPr name="TextBox 8" id="8"/>
          <p:cNvSpPr txBox="true"/>
          <p:nvPr/>
        </p:nvSpPr>
        <p:spPr>
          <a:xfrm rot="0">
            <a:off x="3570675" y="1832460"/>
            <a:ext cx="10637152" cy="781685"/>
          </a:xfrm>
          <a:prstGeom prst="rect">
            <a:avLst/>
          </a:prstGeom>
        </p:spPr>
        <p:txBody>
          <a:bodyPr anchor="t" rtlCol="false" tIns="0" lIns="0" bIns="0" rIns="0">
            <a:spAutoFit/>
          </a:bodyPr>
          <a:lstStyle/>
          <a:p>
            <a:pPr algn="ctr">
              <a:lnSpc>
                <a:spcPts val="5740"/>
              </a:lnSpc>
              <a:spcBef>
                <a:spcPct val="0"/>
              </a:spcBef>
            </a:pPr>
            <a:r>
              <a:rPr lang="en-US" sz="4100" spc="303">
                <a:solidFill>
                  <a:srgbClr val="000000"/>
                </a:solidFill>
                <a:latin typeface="ITC Avant Garde Gothic"/>
                <a:ea typeface="ITC Avant Garde Gothic"/>
                <a:cs typeface="ITC Avant Garde Gothic"/>
                <a:sym typeface="ITC Avant Garde Gothic"/>
              </a:rPr>
              <a:t>5º etapa - Diagrama de Visão Geral </a:t>
            </a:r>
          </a:p>
        </p:txBody>
      </p:sp>
      <p:sp>
        <p:nvSpPr>
          <p:cNvPr name="Freeform 9" id="9"/>
          <p:cNvSpPr/>
          <p:nvPr/>
        </p:nvSpPr>
        <p:spPr>
          <a:xfrm flipH="false" flipV="false" rot="0">
            <a:off x="17092896" y="8098951"/>
            <a:ext cx="2919211" cy="2188049"/>
          </a:xfrm>
          <a:custGeom>
            <a:avLst/>
            <a:gdLst/>
            <a:ahLst/>
            <a:cxnLst/>
            <a:rect r="r" b="b" t="t" l="l"/>
            <a:pathLst>
              <a:path h="2188049" w="2919211">
                <a:moveTo>
                  <a:pt x="0" y="0"/>
                </a:moveTo>
                <a:lnTo>
                  <a:pt x="2919212" y="0"/>
                </a:lnTo>
                <a:lnTo>
                  <a:pt x="2919212" y="2188049"/>
                </a:lnTo>
                <a:lnTo>
                  <a:pt x="0" y="2188049"/>
                </a:lnTo>
                <a:lnTo>
                  <a:pt x="0" y="0"/>
                </a:lnTo>
                <a:close/>
              </a:path>
            </a:pathLst>
          </a:custGeom>
          <a:blipFill>
            <a:blip r:embed="rId6">
              <a:extLst>
                <a:ext uri="{96DAC541-7B7A-43D3-8B79-37D633B846F1}">
                  <asvg:svgBlip xmlns:asvg="http://schemas.microsoft.com/office/drawing/2016/SVG/main" r:embed="rId7"/>
                </a:ext>
              </a:extLst>
            </a:blip>
            <a:stretch>
              <a:fillRect l="0" t="0" r="-26068" b="0"/>
            </a:stretch>
          </a:blipFill>
        </p:spPr>
      </p:sp>
      <p:sp>
        <p:nvSpPr>
          <p:cNvPr name="Freeform 10" id="10"/>
          <p:cNvSpPr/>
          <p:nvPr/>
        </p:nvSpPr>
        <p:spPr>
          <a:xfrm flipH="false" flipV="false" rot="0">
            <a:off x="0" y="8164276"/>
            <a:ext cx="2919211" cy="2188049"/>
          </a:xfrm>
          <a:custGeom>
            <a:avLst/>
            <a:gdLst/>
            <a:ahLst/>
            <a:cxnLst/>
            <a:rect r="r" b="b" t="t" l="l"/>
            <a:pathLst>
              <a:path h="2188049" w="2919211">
                <a:moveTo>
                  <a:pt x="0" y="0"/>
                </a:moveTo>
                <a:lnTo>
                  <a:pt x="2919211" y="0"/>
                </a:lnTo>
                <a:lnTo>
                  <a:pt x="2919211" y="2188048"/>
                </a:lnTo>
                <a:lnTo>
                  <a:pt x="0" y="2188048"/>
                </a:lnTo>
                <a:lnTo>
                  <a:pt x="0" y="0"/>
                </a:lnTo>
                <a:close/>
              </a:path>
            </a:pathLst>
          </a:custGeom>
          <a:blipFill>
            <a:blip r:embed="rId6">
              <a:extLst>
                <a:ext uri="{96DAC541-7B7A-43D3-8B79-37D633B846F1}">
                  <asvg:svgBlip xmlns:asvg="http://schemas.microsoft.com/office/drawing/2016/SVG/main" r:embed="rId7"/>
                </a:ext>
              </a:extLst>
            </a:blip>
            <a:stretch>
              <a:fillRect l="0" t="0" r="-26068" b="0"/>
            </a:stretch>
          </a:blipFill>
        </p:spPr>
      </p:sp>
      <p:sp>
        <p:nvSpPr>
          <p:cNvPr name="TextBox 11" id="11"/>
          <p:cNvSpPr txBox="true"/>
          <p:nvPr/>
        </p:nvSpPr>
        <p:spPr>
          <a:xfrm rot="0">
            <a:off x="-517061" y="742607"/>
            <a:ext cx="19322123" cy="1251778"/>
          </a:xfrm>
          <a:prstGeom prst="rect">
            <a:avLst/>
          </a:prstGeom>
        </p:spPr>
        <p:txBody>
          <a:bodyPr anchor="t" rtlCol="false" tIns="0" lIns="0" bIns="0" rIns="0">
            <a:spAutoFit/>
          </a:bodyPr>
          <a:lstStyle/>
          <a:p>
            <a:pPr algn="ctr">
              <a:lnSpc>
                <a:spcPts val="9444"/>
              </a:lnSpc>
            </a:pPr>
            <a:r>
              <a:rPr lang="en-US" b="true" sz="9444">
                <a:solidFill>
                  <a:srgbClr val="68902B"/>
                </a:solidFill>
                <a:latin typeface="Roca One Bold"/>
                <a:ea typeface="Roca One Bold"/>
                <a:cs typeface="Roca One Bold"/>
                <a:sym typeface="Roca One Bold"/>
              </a:rPr>
              <a:t>Visão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91583" y="342068"/>
            <a:ext cx="6281213" cy="9472891"/>
            <a:chOff x="0" y="0"/>
            <a:chExt cx="1654311" cy="2494918"/>
          </a:xfrm>
        </p:grpSpPr>
        <p:sp>
          <p:nvSpPr>
            <p:cNvPr name="Freeform 3" id="3"/>
            <p:cNvSpPr/>
            <p:nvPr/>
          </p:nvSpPr>
          <p:spPr>
            <a:xfrm flipH="false" flipV="false" rot="0">
              <a:off x="0" y="0"/>
              <a:ext cx="1654311" cy="2494918"/>
            </a:xfrm>
            <a:custGeom>
              <a:avLst/>
              <a:gdLst/>
              <a:ahLst/>
              <a:cxnLst/>
              <a:rect r="r" b="b" t="t" l="l"/>
              <a:pathLst>
                <a:path h="2494918" w="1654311">
                  <a:moveTo>
                    <a:pt x="0" y="0"/>
                  </a:moveTo>
                  <a:lnTo>
                    <a:pt x="1654311" y="0"/>
                  </a:lnTo>
                  <a:lnTo>
                    <a:pt x="1654311" y="2494918"/>
                  </a:lnTo>
                  <a:lnTo>
                    <a:pt x="0" y="2494918"/>
                  </a:lnTo>
                  <a:close/>
                </a:path>
              </a:pathLst>
            </a:custGeom>
            <a:solidFill>
              <a:srgbClr val="81A969"/>
            </a:solidFill>
          </p:spPr>
        </p:sp>
        <p:sp>
          <p:nvSpPr>
            <p:cNvPr name="TextBox 4" id="4"/>
            <p:cNvSpPr txBox="true"/>
            <p:nvPr/>
          </p:nvSpPr>
          <p:spPr>
            <a:xfrm>
              <a:off x="0" y="-57150"/>
              <a:ext cx="1654311" cy="2552068"/>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652495" y="1028700"/>
            <a:ext cx="5559390" cy="8239663"/>
            <a:chOff x="0" y="0"/>
            <a:chExt cx="371382" cy="550432"/>
          </a:xfrm>
        </p:grpSpPr>
        <p:sp>
          <p:nvSpPr>
            <p:cNvPr name="Freeform 6" id="6"/>
            <p:cNvSpPr/>
            <p:nvPr/>
          </p:nvSpPr>
          <p:spPr>
            <a:xfrm flipH="false" flipV="false" rot="0">
              <a:off x="0" y="0"/>
              <a:ext cx="371382" cy="550432"/>
            </a:xfrm>
            <a:custGeom>
              <a:avLst/>
              <a:gdLst/>
              <a:ahLst/>
              <a:cxnLst/>
              <a:rect r="r" b="b" t="t" l="l"/>
              <a:pathLst>
                <a:path h="550432" w="371382">
                  <a:moveTo>
                    <a:pt x="0" y="0"/>
                  </a:moveTo>
                  <a:lnTo>
                    <a:pt x="371382" y="0"/>
                  </a:lnTo>
                  <a:lnTo>
                    <a:pt x="371382" y="550432"/>
                  </a:lnTo>
                  <a:lnTo>
                    <a:pt x="0" y="550432"/>
                  </a:lnTo>
                  <a:close/>
                </a:path>
              </a:pathLst>
            </a:custGeom>
            <a:blipFill>
              <a:blip r:embed="rId2"/>
              <a:stretch>
                <a:fillRect l="-61228" t="0" r="-61228" b="0"/>
              </a:stretch>
            </a:blipFill>
          </p:spPr>
        </p:sp>
      </p:grpSp>
      <p:sp>
        <p:nvSpPr>
          <p:cNvPr name="TextBox 7" id="7"/>
          <p:cNvSpPr txBox="true"/>
          <p:nvPr/>
        </p:nvSpPr>
        <p:spPr>
          <a:xfrm rot="0">
            <a:off x="1141900" y="2529223"/>
            <a:ext cx="8126882" cy="1932719"/>
          </a:xfrm>
          <a:prstGeom prst="rect">
            <a:avLst/>
          </a:prstGeom>
        </p:spPr>
        <p:txBody>
          <a:bodyPr anchor="t" rtlCol="false" tIns="0" lIns="0" bIns="0" rIns="0">
            <a:spAutoFit/>
          </a:bodyPr>
          <a:lstStyle/>
          <a:p>
            <a:pPr algn="ctr">
              <a:lnSpc>
                <a:spcPts val="7466"/>
              </a:lnSpc>
            </a:pPr>
            <a:r>
              <a:rPr lang="en-US" b="true" sz="7466">
                <a:solidFill>
                  <a:srgbClr val="105652"/>
                </a:solidFill>
                <a:latin typeface="Roca One Bold"/>
                <a:ea typeface="Roca One Bold"/>
                <a:cs typeface="Roca One Bold"/>
                <a:sym typeface="Roca One Bold"/>
              </a:rPr>
              <a:t>2º grande etapa- Requisitos</a:t>
            </a:r>
          </a:p>
        </p:txBody>
      </p:sp>
      <p:sp>
        <p:nvSpPr>
          <p:cNvPr name="TextBox 8" id="8"/>
          <p:cNvSpPr txBox="true"/>
          <p:nvPr/>
        </p:nvSpPr>
        <p:spPr>
          <a:xfrm rot="0">
            <a:off x="1441131" y="4964214"/>
            <a:ext cx="7702869" cy="2907031"/>
          </a:xfrm>
          <a:prstGeom prst="rect">
            <a:avLst/>
          </a:prstGeom>
        </p:spPr>
        <p:txBody>
          <a:bodyPr anchor="t" rtlCol="false" tIns="0" lIns="0" bIns="0" rIns="0">
            <a:spAutoFit/>
          </a:bodyPr>
          <a:lstStyle/>
          <a:p>
            <a:pPr algn="just">
              <a:lnSpc>
                <a:spcPts val="3839"/>
              </a:lnSpc>
            </a:pPr>
            <a:r>
              <a:rPr lang="en-US" sz="2399">
                <a:solidFill>
                  <a:srgbClr val="000000"/>
                </a:solidFill>
                <a:latin typeface="Poppins"/>
                <a:ea typeface="Poppins"/>
                <a:cs typeface="Poppins"/>
                <a:sym typeface="Poppins"/>
              </a:rPr>
              <a:t>Requisitos são as necessidades e especificações que um projeto, produto ou sistema deve atender para alcançar seus objetivos. Eles descrevem o que é necessário para que o projeto funcione corretamente e atenda às expectativas dos usuários e stakeholders.</a:t>
            </a:r>
          </a:p>
        </p:txBody>
      </p:sp>
      <p:sp>
        <p:nvSpPr>
          <p:cNvPr name="Freeform 9" id="9"/>
          <p:cNvSpPr/>
          <p:nvPr/>
        </p:nvSpPr>
        <p:spPr>
          <a:xfrm flipH="false" flipV="false" rot="-5400000">
            <a:off x="4252241" y="422395"/>
            <a:ext cx="1212609" cy="1212609"/>
          </a:xfrm>
          <a:custGeom>
            <a:avLst/>
            <a:gdLst/>
            <a:ahLst/>
            <a:cxnLst/>
            <a:rect r="r" b="b" t="t" l="l"/>
            <a:pathLst>
              <a:path h="1212609" w="1212609">
                <a:moveTo>
                  <a:pt x="0" y="0"/>
                </a:moveTo>
                <a:lnTo>
                  <a:pt x="1212609" y="0"/>
                </a:lnTo>
                <a:lnTo>
                  <a:pt x="1212609" y="1212610"/>
                </a:lnTo>
                <a:lnTo>
                  <a:pt x="0" y="1212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5400000">
            <a:off x="5205342" y="194632"/>
            <a:ext cx="1212609" cy="1212609"/>
          </a:xfrm>
          <a:custGeom>
            <a:avLst/>
            <a:gdLst/>
            <a:ahLst/>
            <a:cxnLst/>
            <a:rect r="r" b="b" t="t" l="l"/>
            <a:pathLst>
              <a:path h="1212609" w="1212609">
                <a:moveTo>
                  <a:pt x="0" y="0"/>
                </a:moveTo>
                <a:lnTo>
                  <a:pt x="1212609" y="0"/>
                </a:lnTo>
                <a:lnTo>
                  <a:pt x="1212609" y="1212609"/>
                </a:lnTo>
                <a:lnTo>
                  <a:pt x="0" y="12126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5400000">
            <a:off x="-1004671" y="-382879"/>
            <a:ext cx="3089363" cy="3855121"/>
          </a:xfrm>
          <a:custGeom>
            <a:avLst/>
            <a:gdLst/>
            <a:ahLst/>
            <a:cxnLst/>
            <a:rect r="r" b="b" t="t" l="l"/>
            <a:pathLst>
              <a:path h="3855121" w="3089363">
                <a:moveTo>
                  <a:pt x="0" y="0"/>
                </a:moveTo>
                <a:lnTo>
                  <a:pt x="3089363" y="0"/>
                </a:lnTo>
                <a:lnTo>
                  <a:pt x="3089363" y="3855121"/>
                </a:lnTo>
                <a:lnTo>
                  <a:pt x="0" y="3855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815758"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25886" y="1401732"/>
            <a:ext cx="10106992" cy="8885268"/>
          </a:xfrm>
          <a:custGeom>
            <a:avLst/>
            <a:gdLst/>
            <a:ahLst/>
            <a:cxnLst/>
            <a:rect r="r" b="b" t="t" l="l"/>
            <a:pathLst>
              <a:path h="8885268" w="10106992">
                <a:moveTo>
                  <a:pt x="0" y="0"/>
                </a:moveTo>
                <a:lnTo>
                  <a:pt x="10106993" y="0"/>
                </a:lnTo>
                <a:lnTo>
                  <a:pt x="10106993" y="8885268"/>
                </a:lnTo>
                <a:lnTo>
                  <a:pt x="0" y="8885268"/>
                </a:lnTo>
                <a:lnTo>
                  <a:pt x="0" y="0"/>
                </a:lnTo>
                <a:close/>
              </a:path>
            </a:pathLst>
          </a:custGeom>
          <a:blipFill>
            <a:blip r:embed="rId7"/>
            <a:stretch>
              <a:fillRect l="0" t="0" r="0" b="0"/>
            </a:stretch>
          </a:blipFill>
        </p:spPr>
      </p:sp>
      <p:sp>
        <p:nvSpPr>
          <p:cNvPr name="TextBox 6" id="6"/>
          <p:cNvSpPr txBox="true"/>
          <p:nvPr/>
        </p:nvSpPr>
        <p:spPr>
          <a:xfrm rot="0">
            <a:off x="5497061" y="343778"/>
            <a:ext cx="7293877" cy="1682765"/>
          </a:xfrm>
          <a:prstGeom prst="rect">
            <a:avLst/>
          </a:prstGeom>
        </p:spPr>
        <p:txBody>
          <a:bodyPr anchor="t" rtlCol="false" tIns="0" lIns="0" bIns="0" rIns="0">
            <a:spAutoFit/>
          </a:bodyPr>
          <a:lstStyle/>
          <a:p>
            <a:pPr algn="l">
              <a:lnSpc>
                <a:spcPts val="6699"/>
              </a:lnSpc>
              <a:spcBef>
                <a:spcPct val="0"/>
              </a:spcBef>
            </a:pPr>
            <a:r>
              <a:rPr lang="en-US" sz="4187">
                <a:solidFill>
                  <a:srgbClr val="000000"/>
                </a:solidFill>
                <a:latin typeface="Poppins"/>
                <a:ea typeface="Poppins"/>
                <a:cs typeface="Poppins"/>
                <a:sym typeface="Poppins"/>
              </a:rPr>
              <a:t>RF#01-Cadastro de usuário</a:t>
            </a:r>
          </a:p>
          <a:p>
            <a:pPr algn="r">
              <a:lnSpc>
                <a:spcPts val="669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5400000">
            <a:off x="-1004671" y="-382879"/>
            <a:ext cx="3089363" cy="3855121"/>
          </a:xfrm>
          <a:custGeom>
            <a:avLst/>
            <a:gdLst/>
            <a:ahLst/>
            <a:cxnLst/>
            <a:rect r="r" b="b" t="t" l="l"/>
            <a:pathLst>
              <a:path h="3855121" w="3089363">
                <a:moveTo>
                  <a:pt x="0" y="0"/>
                </a:moveTo>
                <a:lnTo>
                  <a:pt x="3089363" y="0"/>
                </a:lnTo>
                <a:lnTo>
                  <a:pt x="3089363" y="3855121"/>
                </a:lnTo>
                <a:lnTo>
                  <a:pt x="0" y="3855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815758"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3877" y="571662"/>
            <a:ext cx="16255423" cy="9143676"/>
          </a:xfrm>
          <a:custGeom>
            <a:avLst/>
            <a:gdLst/>
            <a:ahLst/>
            <a:cxnLst/>
            <a:rect r="r" b="b" t="t" l="l"/>
            <a:pathLst>
              <a:path h="9143676" w="16255423">
                <a:moveTo>
                  <a:pt x="0" y="0"/>
                </a:moveTo>
                <a:lnTo>
                  <a:pt x="16255423" y="0"/>
                </a:lnTo>
                <a:lnTo>
                  <a:pt x="16255423" y="9143676"/>
                </a:lnTo>
                <a:lnTo>
                  <a:pt x="0" y="9143676"/>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0" y="5486400"/>
            <a:ext cx="16230600" cy="9525"/>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3839380" y="6473533"/>
            <a:ext cx="5012346" cy="781940"/>
            <a:chOff x="0" y="0"/>
            <a:chExt cx="6609980" cy="1031175"/>
          </a:xfrm>
        </p:grpSpPr>
        <p:sp>
          <p:nvSpPr>
            <p:cNvPr name="Freeform 4" id="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68902B"/>
            </a:solidFill>
          </p:spPr>
        </p:sp>
        <p:sp>
          <p:nvSpPr>
            <p:cNvPr name="Freeform 5" id="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314528"/>
            </a:solidFill>
          </p:spPr>
        </p:sp>
      </p:grpSp>
      <p:grpSp>
        <p:nvGrpSpPr>
          <p:cNvPr name="Group 6" id="6"/>
          <p:cNvGrpSpPr/>
          <p:nvPr/>
        </p:nvGrpSpPr>
        <p:grpSpPr>
          <a:xfrm rot="0">
            <a:off x="9589704" y="6484844"/>
            <a:ext cx="5012346" cy="781940"/>
            <a:chOff x="0" y="0"/>
            <a:chExt cx="6609980" cy="1031175"/>
          </a:xfrm>
        </p:grpSpPr>
        <p:sp>
          <p:nvSpPr>
            <p:cNvPr name="Freeform 7" id="7"/>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008000"/>
            </a:solidFill>
          </p:spPr>
        </p:sp>
        <p:sp>
          <p:nvSpPr>
            <p:cNvPr name="Freeform 8" id="8"/>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2A4C09"/>
            </a:solidFill>
          </p:spPr>
        </p:sp>
      </p:grpSp>
      <p:sp>
        <p:nvSpPr>
          <p:cNvPr name="Freeform 9" id="9"/>
          <p:cNvSpPr/>
          <p:nvPr/>
        </p:nvSpPr>
        <p:spPr>
          <a:xfrm flipH="false" flipV="false" rot="-5400000">
            <a:off x="16165339"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823747" y="1276350"/>
            <a:ext cx="1200523" cy="1264919"/>
          </a:xfrm>
          <a:custGeom>
            <a:avLst/>
            <a:gdLst/>
            <a:ahLst/>
            <a:cxnLst/>
            <a:rect r="r" b="b" t="t" l="l"/>
            <a:pathLst>
              <a:path h="1264919" w="1200523">
                <a:moveTo>
                  <a:pt x="0" y="0"/>
                </a:moveTo>
                <a:lnTo>
                  <a:pt x="1200523" y="0"/>
                </a:lnTo>
                <a:lnTo>
                  <a:pt x="1200523" y="1264919"/>
                </a:lnTo>
                <a:lnTo>
                  <a:pt x="0" y="1264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252770" y="3022684"/>
            <a:ext cx="15782460" cy="2283948"/>
          </a:xfrm>
          <a:prstGeom prst="rect">
            <a:avLst/>
          </a:prstGeom>
        </p:spPr>
        <p:txBody>
          <a:bodyPr anchor="t" rtlCol="false" tIns="0" lIns="0" bIns="0" rIns="0">
            <a:spAutoFit/>
          </a:bodyPr>
          <a:lstStyle/>
          <a:p>
            <a:pPr algn="just">
              <a:lnSpc>
                <a:spcPts val="4564"/>
              </a:lnSpc>
            </a:pPr>
            <a:r>
              <a:rPr lang="en-US" sz="2852">
                <a:solidFill>
                  <a:srgbClr val="000000"/>
                </a:solidFill>
                <a:latin typeface="Poppins"/>
                <a:ea typeface="Poppins"/>
                <a:cs typeface="Poppins"/>
                <a:sym typeface="Poppins"/>
              </a:rPr>
              <a:t>Somos uma equipe dedicada à inovação urbana, focada em criar soluções tecnológicas que aprimoram a infraestrutura das cidades. Nosso objetivo é conectar cidadãos e governos, facilitando a comunicação e a resolução de problemas urbanos. </a:t>
            </a:r>
          </a:p>
        </p:txBody>
      </p:sp>
      <p:sp>
        <p:nvSpPr>
          <p:cNvPr name="TextBox 12" id="12"/>
          <p:cNvSpPr txBox="true"/>
          <p:nvPr/>
        </p:nvSpPr>
        <p:spPr>
          <a:xfrm rot="0">
            <a:off x="4603826" y="6560176"/>
            <a:ext cx="3483455" cy="564601"/>
          </a:xfrm>
          <a:prstGeom prst="rect">
            <a:avLst/>
          </a:prstGeom>
        </p:spPr>
        <p:txBody>
          <a:bodyPr anchor="t" rtlCol="false" tIns="0" lIns="0" bIns="0" rIns="0">
            <a:spAutoFit/>
          </a:bodyPr>
          <a:lstStyle/>
          <a:p>
            <a:pPr algn="ctr">
              <a:lnSpc>
                <a:spcPts val="4107"/>
              </a:lnSpc>
            </a:pPr>
            <a:r>
              <a:rPr lang="en-US" sz="2934" spc="293">
                <a:solidFill>
                  <a:srgbClr val="FBF3E4"/>
                </a:solidFill>
                <a:latin typeface="ITC Avant Garde Gothic"/>
                <a:ea typeface="ITC Avant Garde Gothic"/>
                <a:cs typeface="ITC Avant Garde Gothic"/>
                <a:sym typeface="ITC Avant Garde Gothic"/>
              </a:rPr>
              <a:t>Quem sou eu?</a:t>
            </a:r>
          </a:p>
        </p:txBody>
      </p:sp>
      <p:sp>
        <p:nvSpPr>
          <p:cNvPr name="TextBox 13" id="13"/>
          <p:cNvSpPr txBox="true"/>
          <p:nvPr/>
        </p:nvSpPr>
        <p:spPr>
          <a:xfrm rot="0">
            <a:off x="9893056" y="6589661"/>
            <a:ext cx="4405640" cy="515157"/>
          </a:xfrm>
          <a:prstGeom prst="rect">
            <a:avLst/>
          </a:prstGeom>
        </p:spPr>
        <p:txBody>
          <a:bodyPr anchor="t" rtlCol="false" tIns="0" lIns="0" bIns="0" rIns="0">
            <a:spAutoFit/>
          </a:bodyPr>
          <a:lstStyle/>
          <a:p>
            <a:pPr algn="ctr">
              <a:lnSpc>
                <a:spcPts val="3735"/>
              </a:lnSpc>
            </a:pPr>
            <a:r>
              <a:rPr lang="en-US" sz="2668" spc="266">
                <a:solidFill>
                  <a:srgbClr val="F4F4F4"/>
                </a:solidFill>
                <a:latin typeface="ITC Avant Garde Gothic"/>
                <a:ea typeface="ITC Avant Garde Gothic"/>
                <a:cs typeface="ITC Avant Garde Gothic"/>
                <a:sym typeface="ITC Avant Garde Gothic"/>
              </a:rPr>
              <a:t>Qual o meu projeto?</a:t>
            </a:r>
          </a:p>
        </p:txBody>
      </p:sp>
      <p:sp>
        <p:nvSpPr>
          <p:cNvPr name="TextBox 14" id="14"/>
          <p:cNvSpPr txBox="true"/>
          <p:nvPr/>
        </p:nvSpPr>
        <p:spPr>
          <a:xfrm rot="0">
            <a:off x="6872054" y="1619252"/>
            <a:ext cx="5592199" cy="928667"/>
          </a:xfrm>
          <a:prstGeom prst="rect">
            <a:avLst/>
          </a:prstGeom>
        </p:spPr>
        <p:txBody>
          <a:bodyPr anchor="t" rtlCol="false" tIns="0" lIns="0" bIns="0" rIns="0">
            <a:spAutoFit/>
          </a:bodyPr>
          <a:lstStyle/>
          <a:p>
            <a:pPr algn="ctr">
              <a:lnSpc>
                <a:spcPts val="6936"/>
              </a:lnSpc>
            </a:pPr>
            <a:r>
              <a:rPr lang="en-US" b="true" sz="6936">
                <a:solidFill>
                  <a:srgbClr val="3F3F40"/>
                </a:solidFill>
                <a:latin typeface="Roca One Bold"/>
                <a:ea typeface="Roca One Bold"/>
                <a:cs typeface="Roca One Bold"/>
                <a:sym typeface="Roca One Bold"/>
              </a:rPr>
              <a:t>Bem vindos!</a:t>
            </a:r>
          </a:p>
        </p:txBody>
      </p:sp>
      <p:sp>
        <p:nvSpPr>
          <p:cNvPr name="TextBox 15" id="15"/>
          <p:cNvSpPr txBox="true"/>
          <p:nvPr/>
        </p:nvSpPr>
        <p:spPr>
          <a:xfrm rot="0">
            <a:off x="7170034" y="8052203"/>
            <a:ext cx="4405640" cy="983795"/>
          </a:xfrm>
          <a:prstGeom prst="rect">
            <a:avLst/>
          </a:prstGeom>
        </p:spPr>
        <p:txBody>
          <a:bodyPr anchor="t" rtlCol="false" tIns="0" lIns="0" bIns="0" rIns="0">
            <a:spAutoFit/>
          </a:bodyPr>
          <a:lstStyle/>
          <a:p>
            <a:pPr algn="ctr">
              <a:lnSpc>
                <a:spcPts val="3735"/>
              </a:lnSpc>
            </a:pPr>
            <a:r>
              <a:rPr lang="en-US" sz="2668" spc="266">
                <a:solidFill>
                  <a:srgbClr val="F4F4F4"/>
                </a:solidFill>
                <a:latin typeface="ITC Avant Garde Gothic"/>
                <a:ea typeface="ITC Avant Garde Gothic"/>
                <a:cs typeface="ITC Avant Garde Gothic"/>
                <a:sym typeface="ITC Avant Garde Gothic"/>
              </a:rPr>
              <a:t>Como nós desenvolvemos?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5400000">
            <a:off x="-1004671" y="-382879"/>
            <a:ext cx="3089363" cy="3855121"/>
          </a:xfrm>
          <a:custGeom>
            <a:avLst/>
            <a:gdLst/>
            <a:ahLst/>
            <a:cxnLst/>
            <a:rect r="r" b="b" t="t" l="l"/>
            <a:pathLst>
              <a:path h="3855121" w="3089363">
                <a:moveTo>
                  <a:pt x="0" y="0"/>
                </a:moveTo>
                <a:lnTo>
                  <a:pt x="3089363" y="0"/>
                </a:lnTo>
                <a:lnTo>
                  <a:pt x="3089363" y="3855121"/>
                </a:lnTo>
                <a:lnTo>
                  <a:pt x="0" y="3855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815758"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92844" y="2687529"/>
            <a:ext cx="14567596" cy="5169117"/>
          </a:xfrm>
          <a:prstGeom prst="rect">
            <a:avLst/>
          </a:prstGeom>
        </p:spPr>
        <p:txBody>
          <a:bodyPr anchor="t" rtlCol="false" tIns="0" lIns="0" bIns="0" rIns="0">
            <a:spAutoFit/>
          </a:bodyPr>
          <a:lstStyle/>
          <a:p>
            <a:pPr algn="ctr">
              <a:lnSpc>
                <a:spcPts val="13383"/>
              </a:lnSpc>
            </a:pPr>
            <a:r>
              <a:rPr lang="en-US" b="true" sz="13383">
                <a:solidFill>
                  <a:srgbClr val="105652"/>
                </a:solidFill>
                <a:latin typeface="Roca One Bold"/>
                <a:ea typeface="Roca One Bold"/>
                <a:cs typeface="Roca One Bold"/>
                <a:sym typeface="Roca One Bold"/>
              </a:rPr>
              <a:t>Mas tudo isso será desenvolvido?</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5400000">
            <a:off x="-1004671" y="-382879"/>
            <a:ext cx="3089363" cy="3855121"/>
          </a:xfrm>
          <a:custGeom>
            <a:avLst/>
            <a:gdLst/>
            <a:ahLst/>
            <a:cxnLst/>
            <a:rect r="r" b="b" t="t" l="l"/>
            <a:pathLst>
              <a:path h="3855121" w="3089363">
                <a:moveTo>
                  <a:pt x="0" y="0"/>
                </a:moveTo>
                <a:lnTo>
                  <a:pt x="3089363" y="0"/>
                </a:lnTo>
                <a:lnTo>
                  <a:pt x="3089363" y="3855121"/>
                </a:lnTo>
                <a:lnTo>
                  <a:pt x="0" y="3855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815758"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92844" y="2687529"/>
            <a:ext cx="14567596" cy="5169117"/>
          </a:xfrm>
          <a:prstGeom prst="rect">
            <a:avLst/>
          </a:prstGeom>
        </p:spPr>
        <p:txBody>
          <a:bodyPr anchor="t" rtlCol="false" tIns="0" lIns="0" bIns="0" rIns="0">
            <a:spAutoFit/>
          </a:bodyPr>
          <a:lstStyle/>
          <a:p>
            <a:pPr algn="ctr">
              <a:lnSpc>
                <a:spcPts val="13383"/>
              </a:lnSpc>
            </a:pPr>
            <a:r>
              <a:rPr lang="en-US" b="true" sz="13383">
                <a:solidFill>
                  <a:srgbClr val="105652"/>
                </a:solidFill>
                <a:latin typeface="Roca One Bold"/>
                <a:ea typeface="Roca One Bold"/>
                <a:cs typeface="Roca One Bold"/>
                <a:sym typeface="Roca One Bold"/>
              </a:rPr>
              <a:t>Requisitos funcionais e não funcionais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5400000">
            <a:off x="-1004671" y="-382879"/>
            <a:ext cx="3089363" cy="3855121"/>
          </a:xfrm>
          <a:custGeom>
            <a:avLst/>
            <a:gdLst/>
            <a:ahLst/>
            <a:cxnLst/>
            <a:rect r="r" b="b" t="t" l="l"/>
            <a:pathLst>
              <a:path h="3855121" w="3089363">
                <a:moveTo>
                  <a:pt x="0" y="0"/>
                </a:moveTo>
                <a:lnTo>
                  <a:pt x="3089363" y="0"/>
                </a:lnTo>
                <a:lnTo>
                  <a:pt x="3089363" y="3855121"/>
                </a:lnTo>
                <a:lnTo>
                  <a:pt x="0" y="3855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815758"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48886" y="1944628"/>
            <a:ext cx="15790228" cy="6906275"/>
          </a:xfrm>
          <a:prstGeom prst="rect">
            <a:avLst/>
          </a:prstGeom>
        </p:spPr>
        <p:txBody>
          <a:bodyPr anchor="t" rtlCol="false" tIns="0" lIns="0" bIns="0" rIns="0">
            <a:spAutoFit/>
          </a:bodyPr>
          <a:lstStyle/>
          <a:p>
            <a:pPr algn="ctr">
              <a:lnSpc>
                <a:spcPts val="7659"/>
              </a:lnSpc>
              <a:spcBef>
                <a:spcPct val="0"/>
              </a:spcBef>
            </a:pPr>
            <a:r>
              <a:rPr lang="en-US" sz="4787">
                <a:solidFill>
                  <a:srgbClr val="008000"/>
                </a:solidFill>
                <a:latin typeface="Poppins"/>
                <a:ea typeface="Poppins"/>
                <a:cs typeface="Poppins"/>
                <a:sym typeface="Poppins"/>
              </a:rPr>
              <a:t>Existem dois tipos principais de requisitos:</a:t>
            </a:r>
          </a:p>
          <a:p>
            <a:pPr algn="ctr">
              <a:lnSpc>
                <a:spcPts val="6699"/>
              </a:lnSpc>
              <a:spcBef>
                <a:spcPct val="0"/>
              </a:spcBef>
            </a:pPr>
          </a:p>
          <a:p>
            <a:pPr algn="ctr">
              <a:lnSpc>
                <a:spcPts val="6699"/>
              </a:lnSpc>
              <a:spcBef>
                <a:spcPct val="0"/>
              </a:spcBef>
            </a:pPr>
            <a:r>
              <a:rPr lang="en-US" sz="4187">
                <a:solidFill>
                  <a:srgbClr val="000000"/>
                </a:solidFill>
                <a:latin typeface="Poppins"/>
                <a:ea typeface="Poppins"/>
                <a:cs typeface="Poppins"/>
                <a:sym typeface="Poppins"/>
              </a:rPr>
              <a:t>Requisitos Funcionais: Definem as funcionalidades específicas que o sistema deve ter.</a:t>
            </a:r>
          </a:p>
          <a:p>
            <a:pPr algn="ctr">
              <a:lnSpc>
                <a:spcPts val="6699"/>
              </a:lnSpc>
              <a:spcBef>
                <a:spcPct val="0"/>
              </a:spcBef>
            </a:pPr>
          </a:p>
          <a:p>
            <a:pPr algn="ctr">
              <a:lnSpc>
                <a:spcPts val="6699"/>
              </a:lnSpc>
              <a:spcBef>
                <a:spcPct val="0"/>
              </a:spcBef>
            </a:pPr>
            <a:r>
              <a:rPr lang="en-US" sz="4187">
                <a:solidFill>
                  <a:srgbClr val="000000"/>
                </a:solidFill>
                <a:latin typeface="Poppins"/>
                <a:ea typeface="Poppins"/>
                <a:cs typeface="Poppins"/>
                <a:sym typeface="Poppins"/>
              </a:rPr>
              <a:t>Requisitos Não Funcionais: Descrevem as qualidades e restrições do sistema, como desempenho, segurança, usabilidade, e disponibilidade.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5400000">
            <a:off x="-1004671" y="-382879"/>
            <a:ext cx="3089363" cy="3855121"/>
          </a:xfrm>
          <a:custGeom>
            <a:avLst/>
            <a:gdLst/>
            <a:ahLst/>
            <a:cxnLst/>
            <a:rect r="r" b="b" t="t" l="l"/>
            <a:pathLst>
              <a:path h="3855121" w="3089363">
                <a:moveTo>
                  <a:pt x="0" y="0"/>
                </a:moveTo>
                <a:lnTo>
                  <a:pt x="3089363" y="0"/>
                </a:lnTo>
                <a:lnTo>
                  <a:pt x="3089363" y="3855121"/>
                </a:lnTo>
                <a:lnTo>
                  <a:pt x="0" y="3855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815758"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33548" y="2366550"/>
            <a:ext cx="11334958" cy="7481419"/>
          </a:xfrm>
          <a:custGeom>
            <a:avLst/>
            <a:gdLst/>
            <a:ahLst/>
            <a:cxnLst/>
            <a:rect r="r" b="b" t="t" l="l"/>
            <a:pathLst>
              <a:path h="7481419" w="11334958">
                <a:moveTo>
                  <a:pt x="0" y="0"/>
                </a:moveTo>
                <a:lnTo>
                  <a:pt x="11334958" y="0"/>
                </a:lnTo>
                <a:lnTo>
                  <a:pt x="11334958" y="7481420"/>
                </a:lnTo>
                <a:lnTo>
                  <a:pt x="0" y="7481420"/>
                </a:lnTo>
                <a:lnTo>
                  <a:pt x="0" y="0"/>
                </a:lnTo>
                <a:close/>
              </a:path>
            </a:pathLst>
          </a:custGeom>
          <a:blipFill>
            <a:blip r:embed="rId7"/>
            <a:stretch>
              <a:fillRect l="0" t="0" r="0" b="0"/>
            </a:stretch>
          </a:blipFill>
        </p:spPr>
      </p:sp>
      <p:sp>
        <p:nvSpPr>
          <p:cNvPr name="TextBox 6" id="6"/>
          <p:cNvSpPr txBox="true"/>
          <p:nvPr/>
        </p:nvSpPr>
        <p:spPr>
          <a:xfrm rot="0">
            <a:off x="2117230" y="784161"/>
            <a:ext cx="14567596" cy="1778217"/>
          </a:xfrm>
          <a:prstGeom prst="rect">
            <a:avLst/>
          </a:prstGeom>
        </p:spPr>
        <p:txBody>
          <a:bodyPr anchor="t" rtlCol="false" tIns="0" lIns="0" bIns="0" rIns="0">
            <a:spAutoFit/>
          </a:bodyPr>
          <a:lstStyle/>
          <a:p>
            <a:pPr algn="ctr">
              <a:lnSpc>
                <a:spcPts val="13383"/>
              </a:lnSpc>
            </a:pPr>
            <a:r>
              <a:rPr lang="en-US" b="true" sz="13383">
                <a:solidFill>
                  <a:srgbClr val="105652"/>
                </a:solidFill>
                <a:latin typeface="Roca One Bold"/>
                <a:ea typeface="Roca One Bold"/>
                <a:cs typeface="Roca One Bold"/>
                <a:sym typeface="Roca One Bold"/>
              </a:rPr>
              <a:t>Análise Kano</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5400000">
            <a:off x="-1004671" y="-382879"/>
            <a:ext cx="3089363" cy="3855121"/>
          </a:xfrm>
          <a:custGeom>
            <a:avLst/>
            <a:gdLst/>
            <a:ahLst/>
            <a:cxnLst/>
            <a:rect r="r" b="b" t="t" l="l"/>
            <a:pathLst>
              <a:path h="3855121" w="3089363">
                <a:moveTo>
                  <a:pt x="0" y="0"/>
                </a:moveTo>
                <a:lnTo>
                  <a:pt x="3089363" y="0"/>
                </a:lnTo>
                <a:lnTo>
                  <a:pt x="3089363" y="3855121"/>
                </a:lnTo>
                <a:lnTo>
                  <a:pt x="0" y="38551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815758"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524802" y="2562377"/>
            <a:ext cx="4615612" cy="7464961"/>
          </a:xfrm>
          <a:custGeom>
            <a:avLst/>
            <a:gdLst/>
            <a:ahLst/>
            <a:cxnLst/>
            <a:rect r="r" b="b" t="t" l="l"/>
            <a:pathLst>
              <a:path h="7464961" w="4615612">
                <a:moveTo>
                  <a:pt x="0" y="0"/>
                </a:moveTo>
                <a:lnTo>
                  <a:pt x="4615612" y="0"/>
                </a:lnTo>
                <a:lnTo>
                  <a:pt x="4615612" y="7464962"/>
                </a:lnTo>
                <a:lnTo>
                  <a:pt x="0" y="7464962"/>
                </a:lnTo>
                <a:lnTo>
                  <a:pt x="0" y="0"/>
                </a:lnTo>
                <a:close/>
              </a:path>
            </a:pathLst>
          </a:custGeom>
          <a:blipFill>
            <a:blip r:embed="rId7"/>
            <a:stretch>
              <a:fillRect l="0" t="-2810" r="0" b="0"/>
            </a:stretch>
          </a:blipFill>
        </p:spPr>
      </p:sp>
      <p:sp>
        <p:nvSpPr>
          <p:cNvPr name="TextBox 6" id="6"/>
          <p:cNvSpPr txBox="true"/>
          <p:nvPr/>
        </p:nvSpPr>
        <p:spPr>
          <a:xfrm rot="0">
            <a:off x="2117230" y="784161"/>
            <a:ext cx="14567596" cy="1778217"/>
          </a:xfrm>
          <a:prstGeom prst="rect">
            <a:avLst/>
          </a:prstGeom>
        </p:spPr>
        <p:txBody>
          <a:bodyPr anchor="t" rtlCol="false" tIns="0" lIns="0" bIns="0" rIns="0">
            <a:spAutoFit/>
          </a:bodyPr>
          <a:lstStyle/>
          <a:p>
            <a:pPr algn="ctr">
              <a:lnSpc>
                <a:spcPts val="13383"/>
              </a:lnSpc>
            </a:pPr>
            <a:r>
              <a:rPr lang="en-US" b="true" sz="13383">
                <a:solidFill>
                  <a:srgbClr val="105652"/>
                </a:solidFill>
                <a:latin typeface="Roca One Bold"/>
                <a:ea typeface="Roca One Bold"/>
                <a:cs typeface="Roca One Bold"/>
                <a:sym typeface="Roca One Bold"/>
              </a:rPr>
              <a:t>Análise Kano</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664637" y="2659459"/>
            <a:ext cx="5738760" cy="4831599"/>
            <a:chOff x="0" y="0"/>
            <a:chExt cx="724056" cy="609600"/>
          </a:xfrm>
        </p:grpSpPr>
        <p:sp>
          <p:nvSpPr>
            <p:cNvPr name="Freeform 3" id="3"/>
            <p:cNvSpPr/>
            <p:nvPr/>
          </p:nvSpPr>
          <p:spPr>
            <a:xfrm flipH="false" flipV="false" rot="0">
              <a:off x="0" y="0"/>
              <a:ext cx="724056" cy="609600"/>
            </a:xfrm>
            <a:custGeom>
              <a:avLst/>
              <a:gdLst/>
              <a:ahLst/>
              <a:cxnLst/>
              <a:rect r="r" b="b" t="t" l="l"/>
              <a:pathLst>
                <a:path h="609600" w="724056">
                  <a:moveTo>
                    <a:pt x="203200" y="0"/>
                  </a:moveTo>
                  <a:lnTo>
                    <a:pt x="724056" y="0"/>
                  </a:lnTo>
                  <a:lnTo>
                    <a:pt x="520856" y="609600"/>
                  </a:lnTo>
                  <a:lnTo>
                    <a:pt x="0" y="609600"/>
                  </a:lnTo>
                  <a:lnTo>
                    <a:pt x="203200" y="0"/>
                  </a:lnTo>
                  <a:close/>
                </a:path>
              </a:pathLst>
            </a:custGeom>
            <a:solidFill>
              <a:srgbClr val="008000"/>
            </a:solidFill>
            <a:ln w="12700">
              <a:solidFill>
                <a:srgbClr val="000000"/>
              </a:solidFill>
            </a:ln>
          </p:spPr>
        </p:sp>
      </p:grpSp>
      <p:sp>
        <p:nvSpPr>
          <p:cNvPr name="Freeform 4" id="4"/>
          <p:cNvSpPr/>
          <p:nvPr/>
        </p:nvSpPr>
        <p:spPr>
          <a:xfrm flipH="false" flipV="false" rot="-5400000">
            <a:off x="11047516" y="227657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376809" y="1337858"/>
            <a:ext cx="1996271" cy="1069813"/>
          </a:xfrm>
          <a:custGeom>
            <a:avLst/>
            <a:gdLst/>
            <a:ahLst/>
            <a:cxnLst/>
            <a:rect r="r" b="b" t="t" l="l"/>
            <a:pathLst>
              <a:path h="1069813" w="1996271">
                <a:moveTo>
                  <a:pt x="0" y="0"/>
                </a:moveTo>
                <a:lnTo>
                  <a:pt x="1996272" y="0"/>
                </a:lnTo>
                <a:lnTo>
                  <a:pt x="1996272" y="1069814"/>
                </a:lnTo>
                <a:lnTo>
                  <a:pt x="0" y="1069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8624782" y="3791869"/>
            <a:ext cx="6484236" cy="4863177"/>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6"/>
              <a:stretch>
                <a:fillRect l="0" t="0" r="-73652" b="-54261"/>
              </a:stretch>
            </a:blipFill>
          </p:spPr>
        </p:sp>
      </p:grpSp>
      <p:sp>
        <p:nvSpPr>
          <p:cNvPr name="TextBox 8" id="8"/>
          <p:cNvSpPr txBox="true"/>
          <p:nvPr/>
        </p:nvSpPr>
        <p:spPr>
          <a:xfrm rot="0">
            <a:off x="1051995" y="2821384"/>
            <a:ext cx="8645900" cy="2102895"/>
          </a:xfrm>
          <a:prstGeom prst="rect">
            <a:avLst/>
          </a:prstGeom>
        </p:spPr>
        <p:txBody>
          <a:bodyPr anchor="t" rtlCol="false" tIns="0" lIns="0" bIns="0" rIns="0">
            <a:spAutoFit/>
          </a:bodyPr>
          <a:lstStyle/>
          <a:p>
            <a:pPr algn="ctr">
              <a:lnSpc>
                <a:spcPts val="8166"/>
              </a:lnSpc>
            </a:pPr>
            <a:r>
              <a:rPr lang="en-US" b="true" sz="8166">
                <a:solidFill>
                  <a:srgbClr val="87CB28"/>
                </a:solidFill>
                <a:latin typeface="Roca One Bold"/>
                <a:ea typeface="Roca One Bold"/>
                <a:cs typeface="Roca One Bold"/>
                <a:sym typeface="Roca One Bold"/>
              </a:rPr>
              <a:t>3º grande etapa- casos de uso </a:t>
            </a:r>
          </a:p>
        </p:txBody>
      </p:sp>
      <p:sp>
        <p:nvSpPr>
          <p:cNvPr name="TextBox 9" id="9"/>
          <p:cNvSpPr txBox="true"/>
          <p:nvPr/>
        </p:nvSpPr>
        <p:spPr>
          <a:xfrm rot="0">
            <a:off x="2406053" y="5285777"/>
            <a:ext cx="5678742" cy="3392806"/>
          </a:xfrm>
          <a:prstGeom prst="rect">
            <a:avLst/>
          </a:prstGeom>
        </p:spPr>
        <p:txBody>
          <a:bodyPr anchor="t" rtlCol="false" tIns="0" lIns="0" bIns="0" rIns="0">
            <a:spAutoFit/>
          </a:bodyPr>
          <a:lstStyle/>
          <a:p>
            <a:pPr algn="just">
              <a:lnSpc>
                <a:spcPts val="3839"/>
              </a:lnSpc>
            </a:pPr>
            <a:r>
              <a:rPr lang="en-US" sz="2399">
                <a:solidFill>
                  <a:srgbClr val="000000"/>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a:t>
            </a:r>
            <a:r>
              <a:rPr lang="en-US" sz="2399">
                <a:solidFill>
                  <a:srgbClr val="000000"/>
                </a:solidFill>
                <a:latin typeface="Poppins"/>
                <a:ea typeface="Poppins"/>
                <a:cs typeface="Poppins"/>
                <a:sym typeface="Poppins"/>
              </a:rPr>
              <a:t>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893946" y="1646760"/>
            <a:ext cx="12500107" cy="8308694"/>
          </a:xfrm>
          <a:custGeom>
            <a:avLst/>
            <a:gdLst/>
            <a:ahLst/>
            <a:cxnLst/>
            <a:rect r="r" b="b" t="t" l="l"/>
            <a:pathLst>
              <a:path h="8308694" w="12500107">
                <a:moveTo>
                  <a:pt x="0" y="0"/>
                </a:moveTo>
                <a:lnTo>
                  <a:pt x="12500108" y="0"/>
                </a:lnTo>
                <a:lnTo>
                  <a:pt x="12500108" y="8308694"/>
                </a:lnTo>
                <a:lnTo>
                  <a:pt x="0" y="8308694"/>
                </a:lnTo>
                <a:lnTo>
                  <a:pt x="0" y="0"/>
                </a:lnTo>
                <a:close/>
              </a:path>
            </a:pathLst>
          </a:custGeom>
          <a:blipFill>
            <a:blip r:embed="rId2"/>
            <a:stretch>
              <a:fillRect l="0" t="-227" r="-2686" b="-227"/>
            </a:stretch>
          </a:blipFill>
        </p:spPr>
      </p:sp>
      <p:sp>
        <p:nvSpPr>
          <p:cNvPr name="Freeform 3" id="3"/>
          <p:cNvSpPr/>
          <p:nvPr/>
        </p:nvSpPr>
        <p:spPr>
          <a:xfrm flipH="false" flipV="false" rot="-5400000">
            <a:off x="15261443" y="6063288"/>
            <a:ext cx="5120748" cy="6390024"/>
          </a:xfrm>
          <a:custGeom>
            <a:avLst/>
            <a:gdLst/>
            <a:ahLst/>
            <a:cxnLst/>
            <a:rect r="r" b="b" t="t" l="l"/>
            <a:pathLst>
              <a:path h="6390024" w="5120748">
                <a:moveTo>
                  <a:pt x="0" y="0"/>
                </a:moveTo>
                <a:lnTo>
                  <a:pt x="5120748" y="0"/>
                </a:lnTo>
                <a:lnTo>
                  <a:pt x="5120748" y="6390024"/>
                </a:lnTo>
                <a:lnTo>
                  <a:pt x="0" y="63900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3330940" y="-1152067"/>
            <a:ext cx="3495185" cy="4361534"/>
          </a:xfrm>
          <a:custGeom>
            <a:avLst/>
            <a:gdLst/>
            <a:ahLst/>
            <a:cxnLst/>
            <a:rect r="r" b="b" t="t" l="l"/>
            <a:pathLst>
              <a:path h="4361534" w="3495185">
                <a:moveTo>
                  <a:pt x="0" y="0"/>
                </a:moveTo>
                <a:lnTo>
                  <a:pt x="3495185" y="0"/>
                </a:lnTo>
                <a:lnTo>
                  <a:pt x="3495185" y="4361534"/>
                </a:lnTo>
                <a:lnTo>
                  <a:pt x="0" y="4361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0" y="572565"/>
            <a:ext cx="13187304" cy="1074195"/>
          </a:xfrm>
          <a:prstGeom prst="rect">
            <a:avLst/>
          </a:prstGeom>
        </p:spPr>
        <p:txBody>
          <a:bodyPr anchor="t" rtlCol="false" tIns="0" lIns="0" bIns="0" rIns="0">
            <a:spAutoFit/>
          </a:bodyPr>
          <a:lstStyle/>
          <a:p>
            <a:pPr algn="ctr">
              <a:lnSpc>
                <a:spcPts val="8166"/>
              </a:lnSpc>
            </a:pPr>
            <a:r>
              <a:rPr lang="en-US" b="true" sz="8166">
                <a:solidFill>
                  <a:srgbClr val="87CB28"/>
                </a:solidFill>
                <a:latin typeface="Roca One Bold"/>
                <a:ea typeface="Roca One Bold"/>
                <a:cs typeface="Roca One Bold"/>
                <a:sym typeface="Roca One Bold"/>
              </a:rPr>
              <a:t>Diagrama de casos de uso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261443" y="6063288"/>
            <a:ext cx="5120748" cy="6390024"/>
          </a:xfrm>
          <a:custGeom>
            <a:avLst/>
            <a:gdLst/>
            <a:ahLst/>
            <a:cxnLst/>
            <a:rect r="r" b="b" t="t" l="l"/>
            <a:pathLst>
              <a:path h="6390024" w="5120748">
                <a:moveTo>
                  <a:pt x="0" y="0"/>
                </a:moveTo>
                <a:lnTo>
                  <a:pt x="5120748" y="0"/>
                </a:lnTo>
                <a:lnTo>
                  <a:pt x="5120748" y="6390024"/>
                </a:lnTo>
                <a:lnTo>
                  <a:pt x="0" y="63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893457" y="-1152067"/>
            <a:ext cx="3495185" cy="4361534"/>
          </a:xfrm>
          <a:custGeom>
            <a:avLst/>
            <a:gdLst/>
            <a:ahLst/>
            <a:cxnLst/>
            <a:rect r="r" b="b" t="t" l="l"/>
            <a:pathLst>
              <a:path h="4361534" w="3495185">
                <a:moveTo>
                  <a:pt x="0" y="0"/>
                </a:moveTo>
                <a:lnTo>
                  <a:pt x="3495185" y="0"/>
                </a:lnTo>
                <a:lnTo>
                  <a:pt x="3495185" y="4361534"/>
                </a:lnTo>
                <a:lnTo>
                  <a:pt x="0" y="4361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411930" y="2032189"/>
            <a:ext cx="13588284" cy="7375587"/>
          </a:xfrm>
          <a:custGeom>
            <a:avLst/>
            <a:gdLst/>
            <a:ahLst/>
            <a:cxnLst/>
            <a:rect r="r" b="b" t="t" l="l"/>
            <a:pathLst>
              <a:path h="7375587" w="13588284">
                <a:moveTo>
                  <a:pt x="0" y="0"/>
                </a:moveTo>
                <a:lnTo>
                  <a:pt x="13588285" y="0"/>
                </a:lnTo>
                <a:lnTo>
                  <a:pt x="13588285" y="7375587"/>
                </a:lnTo>
                <a:lnTo>
                  <a:pt x="0" y="7375587"/>
                </a:lnTo>
                <a:lnTo>
                  <a:pt x="0" y="0"/>
                </a:lnTo>
                <a:close/>
              </a:path>
            </a:pathLst>
          </a:custGeom>
          <a:blipFill>
            <a:blip r:embed="rId4"/>
            <a:stretch>
              <a:fillRect l="0" t="0" r="0" b="0"/>
            </a:stretch>
          </a:blipFill>
        </p:spPr>
      </p:sp>
      <p:sp>
        <p:nvSpPr>
          <p:cNvPr name="TextBox 5" id="5"/>
          <p:cNvSpPr txBox="true"/>
          <p:nvPr/>
        </p:nvSpPr>
        <p:spPr>
          <a:xfrm rot="0">
            <a:off x="0" y="572565"/>
            <a:ext cx="13187304" cy="1074195"/>
          </a:xfrm>
          <a:prstGeom prst="rect">
            <a:avLst/>
          </a:prstGeom>
        </p:spPr>
        <p:txBody>
          <a:bodyPr anchor="t" rtlCol="false" tIns="0" lIns="0" bIns="0" rIns="0">
            <a:spAutoFit/>
          </a:bodyPr>
          <a:lstStyle/>
          <a:p>
            <a:pPr algn="ctr">
              <a:lnSpc>
                <a:spcPts val="8166"/>
              </a:lnSpc>
            </a:pPr>
            <a:r>
              <a:rPr lang="en-US" b="true" sz="8166">
                <a:solidFill>
                  <a:srgbClr val="87CB28"/>
                </a:solidFill>
                <a:latin typeface="Roca One Bold"/>
                <a:ea typeface="Roca One Bold"/>
                <a:cs typeface="Roca One Bold"/>
                <a:sym typeface="Roca One Bold"/>
              </a:rPr>
              <a:t>Cenários desenvolvidos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261443" y="6063288"/>
            <a:ext cx="5120748" cy="6390024"/>
          </a:xfrm>
          <a:custGeom>
            <a:avLst/>
            <a:gdLst/>
            <a:ahLst/>
            <a:cxnLst/>
            <a:rect r="r" b="b" t="t" l="l"/>
            <a:pathLst>
              <a:path h="6390024" w="5120748">
                <a:moveTo>
                  <a:pt x="0" y="0"/>
                </a:moveTo>
                <a:lnTo>
                  <a:pt x="5120748" y="0"/>
                </a:lnTo>
                <a:lnTo>
                  <a:pt x="5120748" y="6390024"/>
                </a:lnTo>
                <a:lnTo>
                  <a:pt x="0" y="63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893457" y="-1152067"/>
            <a:ext cx="3495185" cy="4361534"/>
          </a:xfrm>
          <a:custGeom>
            <a:avLst/>
            <a:gdLst/>
            <a:ahLst/>
            <a:cxnLst/>
            <a:rect r="r" b="b" t="t" l="l"/>
            <a:pathLst>
              <a:path h="4361534" w="3495185">
                <a:moveTo>
                  <a:pt x="0" y="0"/>
                </a:moveTo>
                <a:lnTo>
                  <a:pt x="3495185" y="0"/>
                </a:lnTo>
                <a:lnTo>
                  <a:pt x="3495185" y="4361534"/>
                </a:lnTo>
                <a:lnTo>
                  <a:pt x="0" y="4361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2575" y="1646760"/>
            <a:ext cx="14926506" cy="7929706"/>
          </a:xfrm>
          <a:custGeom>
            <a:avLst/>
            <a:gdLst/>
            <a:ahLst/>
            <a:cxnLst/>
            <a:rect r="r" b="b" t="t" l="l"/>
            <a:pathLst>
              <a:path h="7929706" w="14926506">
                <a:moveTo>
                  <a:pt x="0" y="0"/>
                </a:moveTo>
                <a:lnTo>
                  <a:pt x="14926506" y="0"/>
                </a:lnTo>
                <a:lnTo>
                  <a:pt x="14926506" y="7929707"/>
                </a:lnTo>
                <a:lnTo>
                  <a:pt x="0" y="7929707"/>
                </a:lnTo>
                <a:lnTo>
                  <a:pt x="0" y="0"/>
                </a:lnTo>
                <a:close/>
              </a:path>
            </a:pathLst>
          </a:custGeom>
          <a:blipFill>
            <a:blip r:embed="rId4"/>
            <a:stretch>
              <a:fillRect l="0" t="0" r="0" b="0"/>
            </a:stretch>
          </a:blipFill>
        </p:spPr>
      </p:sp>
      <p:sp>
        <p:nvSpPr>
          <p:cNvPr name="TextBox 5" id="5"/>
          <p:cNvSpPr txBox="true"/>
          <p:nvPr/>
        </p:nvSpPr>
        <p:spPr>
          <a:xfrm rot="0">
            <a:off x="0" y="572565"/>
            <a:ext cx="13187304" cy="1074195"/>
          </a:xfrm>
          <a:prstGeom prst="rect">
            <a:avLst/>
          </a:prstGeom>
        </p:spPr>
        <p:txBody>
          <a:bodyPr anchor="t" rtlCol="false" tIns="0" lIns="0" bIns="0" rIns="0">
            <a:spAutoFit/>
          </a:bodyPr>
          <a:lstStyle/>
          <a:p>
            <a:pPr algn="ctr">
              <a:lnSpc>
                <a:spcPts val="8166"/>
              </a:lnSpc>
            </a:pPr>
            <a:r>
              <a:rPr lang="en-US" b="true" sz="8166">
                <a:solidFill>
                  <a:srgbClr val="87CB28"/>
                </a:solidFill>
                <a:latin typeface="Roca One Bold"/>
                <a:ea typeface="Roca One Bold"/>
                <a:cs typeface="Roca One Bold"/>
                <a:sym typeface="Roca One Bold"/>
              </a:rPr>
              <a:t>Estimativa de esforços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261443" y="6063288"/>
            <a:ext cx="5120748" cy="6390024"/>
          </a:xfrm>
          <a:custGeom>
            <a:avLst/>
            <a:gdLst/>
            <a:ahLst/>
            <a:cxnLst/>
            <a:rect r="r" b="b" t="t" l="l"/>
            <a:pathLst>
              <a:path h="6390024" w="5120748">
                <a:moveTo>
                  <a:pt x="0" y="0"/>
                </a:moveTo>
                <a:lnTo>
                  <a:pt x="5120748" y="0"/>
                </a:lnTo>
                <a:lnTo>
                  <a:pt x="5120748" y="6390024"/>
                </a:lnTo>
                <a:lnTo>
                  <a:pt x="0" y="63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893457" y="-1152067"/>
            <a:ext cx="3495185" cy="4361534"/>
          </a:xfrm>
          <a:custGeom>
            <a:avLst/>
            <a:gdLst/>
            <a:ahLst/>
            <a:cxnLst/>
            <a:rect r="r" b="b" t="t" l="l"/>
            <a:pathLst>
              <a:path h="4361534" w="3495185">
                <a:moveTo>
                  <a:pt x="0" y="0"/>
                </a:moveTo>
                <a:lnTo>
                  <a:pt x="3495185" y="0"/>
                </a:lnTo>
                <a:lnTo>
                  <a:pt x="3495185" y="4361534"/>
                </a:lnTo>
                <a:lnTo>
                  <a:pt x="0" y="4361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70483" y="1906648"/>
            <a:ext cx="7662264" cy="7662264"/>
          </a:xfrm>
          <a:custGeom>
            <a:avLst/>
            <a:gdLst/>
            <a:ahLst/>
            <a:cxnLst/>
            <a:rect r="r" b="b" t="t" l="l"/>
            <a:pathLst>
              <a:path h="7662264" w="7662264">
                <a:moveTo>
                  <a:pt x="0" y="0"/>
                </a:moveTo>
                <a:lnTo>
                  <a:pt x="7662264" y="0"/>
                </a:lnTo>
                <a:lnTo>
                  <a:pt x="7662264" y="7662265"/>
                </a:lnTo>
                <a:lnTo>
                  <a:pt x="0" y="7662265"/>
                </a:lnTo>
                <a:lnTo>
                  <a:pt x="0" y="0"/>
                </a:lnTo>
                <a:close/>
              </a:path>
            </a:pathLst>
          </a:custGeom>
          <a:blipFill>
            <a:blip r:embed="rId4"/>
            <a:stretch>
              <a:fillRect l="0" t="0" r="0" b="0"/>
            </a:stretch>
          </a:blipFill>
        </p:spPr>
      </p:sp>
      <p:sp>
        <p:nvSpPr>
          <p:cNvPr name="TextBox 5" id="5"/>
          <p:cNvSpPr txBox="true"/>
          <p:nvPr/>
        </p:nvSpPr>
        <p:spPr>
          <a:xfrm rot="0">
            <a:off x="0" y="572565"/>
            <a:ext cx="13187304" cy="1074195"/>
          </a:xfrm>
          <a:prstGeom prst="rect">
            <a:avLst/>
          </a:prstGeom>
        </p:spPr>
        <p:txBody>
          <a:bodyPr anchor="t" rtlCol="false" tIns="0" lIns="0" bIns="0" rIns="0">
            <a:spAutoFit/>
          </a:bodyPr>
          <a:lstStyle/>
          <a:p>
            <a:pPr algn="ctr">
              <a:lnSpc>
                <a:spcPts val="8166"/>
              </a:lnSpc>
            </a:pPr>
            <a:r>
              <a:rPr lang="en-US" b="true" sz="8166">
                <a:solidFill>
                  <a:srgbClr val="87CB28"/>
                </a:solidFill>
                <a:latin typeface="Roca One Bold"/>
                <a:ea typeface="Roca One Bold"/>
                <a:cs typeface="Roca One Bold"/>
                <a:sym typeface="Roca One Bold"/>
              </a:rPr>
              <a:t>Cenários desenvolvidos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0" y="5486400"/>
            <a:ext cx="16230600" cy="9525"/>
          </a:xfrm>
          <a:prstGeom prst="line">
            <a:avLst/>
          </a:prstGeom>
          <a:ln cap="flat" w="19050">
            <a:solidFill>
              <a:srgbClr val="000000"/>
            </a:solidFill>
            <a:prstDash val="solid"/>
            <a:headEnd type="none" len="sm" w="sm"/>
            <a:tailEnd type="none" len="sm" w="sm"/>
          </a:ln>
        </p:spPr>
      </p:sp>
      <p:grpSp>
        <p:nvGrpSpPr>
          <p:cNvPr name="Group 3" id="3"/>
          <p:cNvGrpSpPr/>
          <p:nvPr/>
        </p:nvGrpSpPr>
        <p:grpSpPr>
          <a:xfrm rot="0">
            <a:off x="3839380" y="6473533"/>
            <a:ext cx="5012346" cy="781940"/>
            <a:chOff x="0" y="0"/>
            <a:chExt cx="6609980" cy="1031175"/>
          </a:xfrm>
        </p:grpSpPr>
        <p:sp>
          <p:nvSpPr>
            <p:cNvPr name="Freeform 4" id="4"/>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68902B"/>
            </a:solidFill>
          </p:spPr>
        </p:sp>
        <p:sp>
          <p:nvSpPr>
            <p:cNvPr name="Freeform 5" id="5"/>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314528"/>
            </a:solidFill>
          </p:spPr>
        </p:sp>
      </p:grpSp>
      <p:grpSp>
        <p:nvGrpSpPr>
          <p:cNvPr name="Group 6" id="6"/>
          <p:cNvGrpSpPr/>
          <p:nvPr/>
        </p:nvGrpSpPr>
        <p:grpSpPr>
          <a:xfrm rot="0">
            <a:off x="9589704" y="6484844"/>
            <a:ext cx="5012346" cy="781940"/>
            <a:chOff x="0" y="0"/>
            <a:chExt cx="6609980" cy="1031175"/>
          </a:xfrm>
        </p:grpSpPr>
        <p:sp>
          <p:nvSpPr>
            <p:cNvPr name="Freeform 7" id="7"/>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008000"/>
            </a:solidFill>
          </p:spPr>
        </p:sp>
        <p:sp>
          <p:nvSpPr>
            <p:cNvPr name="Freeform 8" id="8"/>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2A4C09"/>
            </a:solidFill>
          </p:spPr>
        </p:sp>
      </p:grpSp>
      <p:grpSp>
        <p:nvGrpSpPr>
          <p:cNvPr name="Group 9" id="9"/>
          <p:cNvGrpSpPr/>
          <p:nvPr/>
        </p:nvGrpSpPr>
        <p:grpSpPr>
          <a:xfrm rot="0">
            <a:off x="6095033" y="8089901"/>
            <a:ext cx="6555643" cy="1022699"/>
            <a:chOff x="0" y="0"/>
            <a:chExt cx="6609980" cy="1031175"/>
          </a:xfrm>
        </p:grpSpPr>
        <p:sp>
          <p:nvSpPr>
            <p:cNvPr name="Freeform 10" id="10"/>
            <p:cNvSpPr/>
            <p:nvPr/>
          </p:nvSpPr>
          <p:spPr>
            <a:xfrm flipH="false" flipV="false" rot="0">
              <a:off x="31750" y="31750"/>
              <a:ext cx="6546479" cy="967675"/>
            </a:xfrm>
            <a:custGeom>
              <a:avLst/>
              <a:gdLst/>
              <a:ahLst/>
              <a:cxnLst/>
              <a:rect r="r" b="b" t="t" l="l"/>
              <a:pathLst>
                <a:path h="967675" w="6546479">
                  <a:moveTo>
                    <a:pt x="6453770" y="967675"/>
                  </a:moveTo>
                  <a:lnTo>
                    <a:pt x="92710" y="967675"/>
                  </a:lnTo>
                  <a:cubicBezTo>
                    <a:pt x="41910" y="967675"/>
                    <a:pt x="0" y="925765"/>
                    <a:pt x="0" y="874965"/>
                  </a:cubicBezTo>
                  <a:lnTo>
                    <a:pt x="0" y="92710"/>
                  </a:lnTo>
                  <a:cubicBezTo>
                    <a:pt x="0" y="41910"/>
                    <a:pt x="41910" y="0"/>
                    <a:pt x="92710" y="0"/>
                  </a:cubicBezTo>
                  <a:lnTo>
                    <a:pt x="6452500" y="0"/>
                  </a:lnTo>
                  <a:cubicBezTo>
                    <a:pt x="6503300" y="0"/>
                    <a:pt x="6545210" y="41910"/>
                    <a:pt x="6545210" y="92710"/>
                  </a:cubicBezTo>
                  <a:lnTo>
                    <a:pt x="6545210" y="873695"/>
                  </a:lnTo>
                  <a:cubicBezTo>
                    <a:pt x="6546479" y="925765"/>
                    <a:pt x="6504570" y="967675"/>
                    <a:pt x="6453770" y="967675"/>
                  </a:cubicBezTo>
                  <a:close/>
                </a:path>
              </a:pathLst>
            </a:custGeom>
            <a:solidFill>
              <a:srgbClr val="81A969"/>
            </a:solidFill>
          </p:spPr>
        </p:sp>
        <p:sp>
          <p:nvSpPr>
            <p:cNvPr name="Freeform 11" id="11"/>
            <p:cNvSpPr/>
            <p:nvPr/>
          </p:nvSpPr>
          <p:spPr>
            <a:xfrm flipH="false" flipV="false" rot="0">
              <a:off x="0" y="0"/>
              <a:ext cx="6609980" cy="1031175"/>
            </a:xfrm>
            <a:custGeom>
              <a:avLst/>
              <a:gdLst/>
              <a:ahLst/>
              <a:cxnLst/>
              <a:rect r="r" b="b" t="t" l="l"/>
              <a:pathLst>
                <a:path h="1031175" w="6609980">
                  <a:moveTo>
                    <a:pt x="6485520" y="59690"/>
                  </a:moveTo>
                  <a:cubicBezTo>
                    <a:pt x="6521079" y="59690"/>
                    <a:pt x="6550290" y="88900"/>
                    <a:pt x="6550290" y="124460"/>
                  </a:cubicBezTo>
                  <a:lnTo>
                    <a:pt x="6550290" y="906715"/>
                  </a:lnTo>
                  <a:cubicBezTo>
                    <a:pt x="6550290" y="942275"/>
                    <a:pt x="6521079" y="971485"/>
                    <a:pt x="6485520" y="971485"/>
                  </a:cubicBezTo>
                  <a:lnTo>
                    <a:pt x="124460" y="971485"/>
                  </a:lnTo>
                  <a:cubicBezTo>
                    <a:pt x="88900" y="971485"/>
                    <a:pt x="59690" y="942275"/>
                    <a:pt x="59690" y="906715"/>
                  </a:cubicBezTo>
                  <a:lnTo>
                    <a:pt x="59690" y="124460"/>
                  </a:lnTo>
                  <a:cubicBezTo>
                    <a:pt x="59690" y="88900"/>
                    <a:pt x="88900" y="59690"/>
                    <a:pt x="124460" y="59690"/>
                  </a:cubicBezTo>
                  <a:lnTo>
                    <a:pt x="6485520" y="59690"/>
                  </a:lnTo>
                  <a:moveTo>
                    <a:pt x="6485520" y="0"/>
                  </a:moveTo>
                  <a:lnTo>
                    <a:pt x="124460" y="0"/>
                  </a:lnTo>
                  <a:cubicBezTo>
                    <a:pt x="55880" y="0"/>
                    <a:pt x="0" y="55880"/>
                    <a:pt x="0" y="124460"/>
                  </a:cubicBezTo>
                  <a:lnTo>
                    <a:pt x="0" y="906715"/>
                  </a:lnTo>
                  <a:cubicBezTo>
                    <a:pt x="0" y="975295"/>
                    <a:pt x="55880" y="1031175"/>
                    <a:pt x="124460" y="1031175"/>
                  </a:cubicBezTo>
                  <a:lnTo>
                    <a:pt x="6485520" y="1031175"/>
                  </a:lnTo>
                  <a:cubicBezTo>
                    <a:pt x="6554100" y="1031175"/>
                    <a:pt x="6609980" y="975295"/>
                    <a:pt x="6609980" y="906715"/>
                  </a:cubicBezTo>
                  <a:lnTo>
                    <a:pt x="6609980" y="124460"/>
                  </a:lnTo>
                  <a:cubicBezTo>
                    <a:pt x="6609980" y="55880"/>
                    <a:pt x="6554100" y="0"/>
                    <a:pt x="6485520" y="0"/>
                  </a:cubicBezTo>
                  <a:close/>
                </a:path>
              </a:pathLst>
            </a:custGeom>
            <a:solidFill>
              <a:srgbClr val="29741D"/>
            </a:solidFill>
          </p:spPr>
        </p:sp>
      </p:grpSp>
      <p:sp>
        <p:nvSpPr>
          <p:cNvPr name="Freeform 12" id="12"/>
          <p:cNvSpPr/>
          <p:nvPr/>
        </p:nvSpPr>
        <p:spPr>
          <a:xfrm flipH="false" flipV="false" rot="-5400000">
            <a:off x="16165339" y="8359439"/>
            <a:ext cx="3089363" cy="3855121"/>
          </a:xfrm>
          <a:custGeom>
            <a:avLst/>
            <a:gdLst/>
            <a:ahLst/>
            <a:cxnLst/>
            <a:rect r="r" b="b" t="t" l="l"/>
            <a:pathLst>
              <a:path h="3855121" w="3089363">
                <a:moveTo>
                  <a:pt x="0" y="0"/>
                </a:moveTo>
                <a:lnTo>
                  <a:pt x="3089363" y="0"/>
                </a:lnTo>
                <a:lnTo>
                  <a:pt x="3089363" y="3855122"/>
                </a:lnTo>
                <a:lnTo>
                  <a:pt x="0" y="3855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5823747" y="1276350"/>
            <a:ext cx="1200523" cy="1264919"/>
          </a:xfrm>
          <a:custGeom>
            <a:avLst/>
            <a:gdLst/>
            <a:ahLst/>
            <a:cxnLst/>
            <a:rect r="r" b="b" t="t" l="l"/>
            <a:pathLst>
              <a:path h="1264919" w="1200523">
                <a:moveTo>
                  <a:pt x="0" y="0"/>
                </a:moveTo>
                <a:lnTo>
                  <a:pt x="1200523" y="0"/>
                </a:lnTo>
                <a:lnTo>
                  <a:pt x="1200523" y="1264919"/>
                </a:lnTo>
                <a:lnTo>
                  <a:pt x="0" y="1264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252770" y="3022684"/>
            <a:ext cx="15782460" cy="2283948"/>
          </a:xfrm>
          <a:prstGeom prst="rect">
            <a:avLst/>
          </a:prstGeom>
        </p:spPr>
        <p:txBody>
          <a:bodyPr anchor="t" rtlCol="false" tIns="0" lIns="0" bIns="0" rIns="0">
            <a:spAutoFit/>
          </a:bodyPr>
          <a:lstStyle/>
          <a:p>
            <a:pPr algn="just">
              <a:lnSpc>
                <a:spcPts val="4564"/>
              </a:lnSpc>
            </a:pPr>
            <a:r>
              <a:rPr lang="en-US" sz="2852">
                <a:solidFill>
                  <a:srgbClr val="000000"/>
                </a:solidFill>
                <a:latin typeface="Poppins"/>
                <a:ea typeface="Poppins"/>
                <a:cs typeface="Poppins"/>
                <a:sym typeface="Poppins"/>
              </a:rPr>
              <a:t>Somos uma equipe dedicada à inovação urbana, focada em criar soluções tecnológicas que aprimoram a infraestrutura das cidades. Nosso objetivo é conectar cidadãos e governos, facilitando a comunicação e a resolução de problemas urbanos. </a:t>
            </a:r>
          </a:p>
        </p:txBody>
      </p:sp>
      <p:sp>
        <p:nvSpPr>
          <p:cNvPr name="TextBox 15" id="15"/>
          <p:cNvSpPr txBox="true"/>
          <p:nvPr/>
        </p:nvSpPr>
        <p:spPr>
          <a:xfrm rot="0">
            <a:off x="4603826" y="6560176"/>
            <a:ext cx="3483455" cy="564601"/>
          </a:xfrm>
          <a:prstGeom prst="rect">
            <a:avLst/>
          </a:prstGeom>
        </p:spPr>
        <p:txBody>
          <a:bodyPr anchor="t" rtlCol="false" tIns="0" lIns="0" bIns="0" rIns="0">
            <a:spAutoFit/>
          </a:bodyPr>
          <a:lstStyle/>
          <a:p>
            <a:pPr algn="ctr">
              <a:lnSpc>
                <a:spcPts val="4107"/>
              </a:lnSpc>
            </a:pPr>
            <a:r>
              <a:rPr lang="en-US" sz="2934" spc="293">
                <a:solidFill>
                  <a:srgbClr val="FBF3E4"/>
                </a:solidFill>
                <a:latin typeface="ITC Avant Garde Gothic"/>
                <a:ea typeface="ITC Avant Garde Gothic"/>
                <a:cs typeface="ITC Avant Garde Gothic"/>
                <a:sym typeface="ITC Avant Garde Gothic"/>
              </a:rPr>
              <a:t>Quem sou eu?</a:t>
            </a:r>
          </a:p>
        </p:txBody>
      </p:sp>
      <p:sp>
        <p:nvSpPr>
          <p:cNvPr name="TextBox 16" id="16"/>
          <p:cNvSpPr txBox="true"/>
          <p:nvPr/>
        </p:nvSpPr>
        <p:spPr>
          <a:xfrm rot="0">
            <a:off x="9893056" y="6589661"/>
            <a:ext cx="4405640" cy="515157"/>
          </a:xfrm>
          <a:prstGeom prst="rect">
            <a:avLst/>
          </a:prstGeom>
        </p:spPr>
        <p:txBody>
          <a:bodyPr anchor="t" rtlCol="false" tIns="0" lIns="0" bIns="0" rIns="0">
            <a:spAutoFit/>
          </a:bodyPr>
          <a:lstStyle/>
          <a:p>
            <a:pPr algn="ctr">
              <a:lnSpc>
                <a:spcPts val="3735"/>
              </a:lnSpc>
            </a:pPr>
            <a:r>
              <a:rPr lang="en-US" sz="2668" spc="266">
                <a:solidFill>
                  <a:srgbClr val="F4F4F4"/>
                </a:solidFill>
                <a:latin typeface="ITC Avant Garde Gothic"/>
                <a:ea typeface="ITC Avant Garde Gothic"/>
                <a:cs typeface="ITC Avant Garde Gothic"/>
                <a:sym typeface="ITC Avant Garde Gothic"/>
              </a:rPr>
              <a:t>Qual o meu projeto?</a:t>
            </a:r>
          </a:p>
        </p:txBody>
      </p:sp>
      <p:sp>
        <p:nvSpPr>
          <p:cNvPr name="TextBox 17" id="17"/>
          <p:cNvSpPr txBox="true"/>
          <p:nvPr/>
        </p:nvSpPr>
        <p:spPr>
          <a:xfrm rot="0">
            <a:off x="6872054" y="1619252"/>
            <a:ext cx="5592199" cy="928667"/>
          </a:xfrm>
          <a:prstGeom prst="rect">
            <a:avLst/>
          </a:prstGeom>
        </p:spPr>
        <p:txBody>
          <a:bodyPr anchor="t" rtlCol="false" tIns="0" lIns="0" bIns="0" rIns="0">
            <a:spAutoFit/>
          </a:bodyPr>
          <a:lstStyle/>
          <a:p>
            <a:pPr algn="ctr">
              <a:lnSpc>
                <a:spcPts val="6936"/>
              </a:lnSpc>
            </a:pPr>
            <a:r>
              <a:rPr lang="en-US" b="true" sz="6936">
                <a:solidFill>
                  <a:srgbClr val="3F3F40"/>
                </a:solidFill>
                <a:latin typeface="Roca One Bold"/>
                <a:ea typeface="Roca One Bold"/>
                <a:cs typeface="Roca One Bold"/>
                <a:sym typeface="Roca One Bold"/>
              </a:rPr>
              <a:t>Bem vindos!</a:t>
            </a:r>
          </a:p>
        </p:txBody>
      </p:sp>
      <p:sp>
        <p:nvSpPr>
          <p:cNvPr name="TextBox 18" id="18"/>
          <p:cNvSpPr txBox="true"/>
          <p:nvPr/>
        </p:nvSpPr>
        <p:spPr>
          <a:xfrm rot="0">
            <a:off x="7170034" y="8052203"/>
            <a:ext cx="4405640" cy="983795"/>
          </a:xfrm>
          <a:prstGeom prst="rect">
            <a:avLst/>
          </a:prstGeom>
        </p:spPr>
        <p:txBody>
          <a:bodyPr anchor="t" rtlCol="false" tIns="0" lIns="0" bIns="0" rIns="0">
            <a:spAutoFit/>
          </a:bodyPr>
          <a:lstStyle/>
          <a:p>
            <a:pPr algn="ctr">
              <a:lnSpc>
                <a:spcPts val="3735"/>
              </a:lnSpc>
            </a:pPr>
            <a:r>
              <a:rPr lang="en-US" sz="2668" spc="266">
                <a:solidFill>
                  <a:srgbClr val="F4F4F4"/>
                </a:solidFill>
                <a:latin typeface="ITC Avant Garde Gothic"/>
                <a:ea typeface="ITC Avant Garde Gothic"/>
                <a:cs typeface="ITC Avant Garde Gothic"/>
                <a:sym typeface="ITC Avant Garde Gothic"/>
              </a:rPr>
              <a:t>Como nós desenvolvemos?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261443" y="6063288"/>
            <a:ext cx="5120748" cy="6390024"/>
          </a:xfrm>
          <a:custGeom>
            <a:avLst/>
            <a:gdLst/>
            <a:ahLst/>
            <a:cxnLst/>
            <a:rect r="r" b="b" t="t" l="l"/>
            <a:pathLst>
              <a:path h="6390024" w="5120748">
                <a:moveTo>
                  <a:pt x="0" y="0"/>
                </a:moveTo>
                <a:lnTo>
                  <a:pt x="5120748" y="0"/>
                </a:lnTo>
                <a:lnTo>
                  <a:pt x="5120748" y="6390024"/>
                </a:lnTo>
                <a:lnTo>
                  <a:pt x="0" y="63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893457" y="-1152067"/>
            <a:ext cx="3495185" cy="4361534"/>
          </a:xfrm>
          <a:custGeom>
            <a:avLst/>
            <a:gdLst/>
            <a:ahLst/>
            <a:cxnLst/>
            <a:rect r="r" b="b" t="t" l="l"/>
            <a:pathLst>
              <a:path h="4361534" w="3495185">
                <a:moveTo>
                  <a:pt x="0" y="0"/>
                </a:moveTo>
                <a:lnTo>
                  <a:pt x="3495185" y="0"/>
                </a:lnTo>
                <a:lnTo>
                  <a:pt x="3495185" y="4361534"/>
                </a:lnTo>
                <a:lnTo>
                  <a:pt x="0" y="4361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798858" y="1898421"/>
            <a:ext cx="3415200" cy="7621088"/>
          </a:xfrm>
          <a:custGeom>
            <a:avLst/>
            <a:gdLst/>
            <a:ahLst/>
            <a:cxnLst/>
            <a:rect r="r" b="b" t="t" l="l"/>
            <a:pathLst>
              <a:path h="7621088" w="3415200">
                <a:moveTo>
                  <a:pt x="0" y="0"/>
                </a:moveTo>
                <a:lnTo>
                  <a:pt x="3415200" y="0"/>
                </a:lnTo>
                <a:lnTo>
                  <a:pt x="3415200" y="7621087"/>
                </a:lnTo>
                <a:lnTo>
                  <a:pt x="0" y="7621087"/>
                </a:lnTo>
                <a:lnTo>
                  <a:pt x="0" y="0"/>
                </a:lnTo>
                <a:close/>
              </a:path>
            </a:pathLst>
          </a:custGeom>
          <a:blipFill>
            <a:blip r:embed="rId4"/>
            <a:stretch>
              <a:fillRect l="0" t="0" r="0" b="0"/>
            </a:stretch>
          </a:blipFill>
        </p:spPr>
      </p:sp>
      <p:sp>
        <p:nvSpPr>
          <p:cNvPr name="Freeform 5" id="5"/>
          <p:cNvSpPr/>
          <p:nvPr/>
        </p:nvSpPr>
        <p:spPr>
          <a:xfrm flipH="false" flipV="false" rot="0">
            <a:off x="1959524" y="1898421"/>
            <a:ext cx="3415200" cy="7621088"/>
          </a:xfrm>
          <a:custGeom>
            <a:avLst/>
            <a:gdLst/>
            <a:ahLst/>
            <a:cxnLst/>
            <a:rect r="r" b="b" t="t" l="l"/>
            <a:pathLst>
              <a:path h="7621088" w="3415200">
                <a:moveTo>
                  <a:pt x="0" y="0"/>
                </a:moveTo>
                <a:lnTo>
                  <a:pt x="3415200" y="0"/>
                </a:lnTo>
                <a:lnTo>
                  <a:pt x="3415200" y="7621087"/>
                </a:lnTo>
                <a:lnTo>
                  <a:pt x="0" y="7621087"/>
                </a:lnTo>
                <a:lnTo>
                  <a:pt x="0" y="0"/>
                </a:lnTo>
                <a:close/>
              </a:path>
            </a:pathLst>
          </a:custGeom>
          <a:blipFill>
            <a:blip r:embed="rId5"/>
            <a:stretch>
              <a:fillRect l="0" t="0" r="0" b="0"/>
            </a:stretch>
          </a:blipFill>
        </p:spPr>
      </p:sp>
      <p:sp>
        <p:nvSpPr>
          <p:cNvPr name="Freeform 6" id="6"/>
          <p:cNvSpPr/>
          <p:nvPr/>
        </p:nvSpPr>
        <p:spPr>
          <a:xfrm flipH="false" flipV="false" rot="0">
            <a:off x="11786326" y="1388845"/>
            <a:ext cx="2840479" cy="8640240"/>
          </a:xfrm>
          <a:custGeom>
            <a:avLst/>
            <a:gdLst/>
            <a:ahLst/>
            <a:cxnLst/>
            <a:rect r="r" b="b" t="t" l="l"/>
            <a:pathLst>
              <a:path h="8640240" w="2840479">
                <a:moveTo>
                  <a:pt x="0" y="0"/>
                </a:moveTo>
                <a:lnTo>
                  <a:pt x="2840479" y="0"/>
                </a:lnTo>
                <a:lnTo>
                  <a:pt x="2840479" y="8640239"/>
                </a:lnTo>
                <a:lnTo>
                  <a:pt x="0" y="8640239"/>
                </a:lnTo>
                <a:lnTo>
                  <a:pt x="0" y="0"/>
                </a:lnTo>
                <a:close/>
              </a:path>
            </a:pathLst>
          </a:custGeom>
          <a:blipFill>
            <a:blip r:embed="rId6"/>
            <a:stretch>
              <a:fillRect l="0" t="0" r="0" b="0"/>
            </a:stretch>
          </a:blipFill>
        </p:spPr>
      </p:sp>
      <p:sp>
        <p:nvSpPr>
          <p:cNvPr name="TextBox 7" id="7"/>
          <p:cNvSpPr txBox="true"/>
          <p:nvPr/>
        </p:nvSpPr>
        <p:spPr>
          <a:xfrm rot="0">
            <a:off x="0" y="572565"/>
            <a:ext cx="13187304" cy="1074195"/>
          </a:xfrm>
          <a:prstGeom prst="rect">
            <a:avLst/>
          </a:prstGeom>
        </p:spPr>
        <p:txBody>
          <a:bodyPr anchor="t" rtlCol="false" tIns="0" lIns="0" bIns="0" rIns="0">
            <a:spAutoFit/>
          </a:bodyPr>
          <a:lstStyle/>
          <a:p>
            <a:pPr algn="ctr">
              <a:lnSpc>
                <a:spcPts val="8166"/>
              </a:lnSpc>
            </a:pPr>
            <a:r>
              <a:rPr lang="en-US" b="true" sz="8166">
                <a:solidFill>
                  <a:srgbClr val="87CB28"/>
                </a:solidFill>
                <a:latin typeface="Roca One Bold"/>
                <a:ea typeface="Roca One Bold"/>
                <a:cs typeface="Roca One Bold"/>
                <a:sym typeface="Roca One Bold"/>
              </a:rPr>
              <a:t>Cenários desenvolvidos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261443" y="6063288"/>
            <a:ext cx="5120748" cy="6390024"/>
          </a:xfrm>
          <a:custGeom>
            <a:avLst/>
            <a:gdLst/>
            <a:ahLst/>
            <a:cxnLst/>
            <a:rect r="r" b="b" t="t" l="l"/>
            <a:pathLst>
              <a:path h="6390024" w="5120748">
                <a:moveTo>
                  <a:pt x="0" y="0"/>
                </a:moveTo>
                <a:lnTo>
                  <a:pt x="5120748" y="0"/>
                </a:lnTo>
                <a:lnTo>
                  <a:pt x="5120748" y="6390024"/>
                </a:lnTo>
                <a:lnTo>
                  <a:pt x="0" y="63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893457" y="-1152067"/>
            <a:ext cx="3495185" cy="4361534"/>
          </a:xfrm>
          <a:custGeom>
            <a:avLst/>
            <a:gdLst/>
            <a:ahLst/>
            <a:cxnLst/>
            <a:rect r="r" b="b" t="t" l="l"/>
            <a:pathLst>
              <a:path h="4361534" w="3495185">
                <a:moveTo>
                  <a:pt x="0" y="0"/>
                </a:moveTo>
                <a:lnTo>
                  <a:pt x="3495185" y="0"/>
                </a:lnTo>
                <a:lnTo>
                  <a:pt x="3495185" y="4361534"/>
                </a:lnTo>
                <a:lnTo>
                  <a:pt x="0" y="4361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32070" y="1646760"/>
            <a:ext cx="3606512" cy="8048005"/>
          </a:xfrm>
          <a:custGeom>
            <a:avLst/>
            <a:gdLst/>
            <a:ahLst/>
            <a:cxnLst/>
            <a:rect r="r" b="b" t="t" l="l"/>
            <a:pathLst>
              <a:path h="8048005" w="3606512">
                <a:moveTo>
                  <a:pt x="0" y="0"/>
                </a:moveTo>
                <a:lnTo>
                  <a:pt x="3606512" y="0"/>
                </a:lnTo>
                <a:lnTo>
                  <a:pt x="3606512" y="8048005"/>
                </a:lnTo>
                <a:lnTo>
                  <a:pt x="0" y="8048005"/>
                </a:lnTo>
                <a:lnTo>
                  <a:pt x="0" y="0"/>
                </a:lnTo>
                <a:close/>
              </a:path>
            </a:pathLst>
          </a:custGeom>
          <a:blipFill>
            <a:blip r:embed="rId4"/>
            <a:stretch>
              <a:fillRect l="0" t="0" r="0" b="0"/>
            </a:stretch>
          </a:blipFill>
        </p:spPr>
      </p:sp>
      <p:sp>
        <p:nvSpPr>
          <p:cNvPr name="Freeform 5" id="5"/>
          <p:cNvSpPr/>
          <p:nvPr/>
        </p:nvSpPr>
        <p:spPr>
          <a:xfrm flipH="false" flipV="false" rot="0">
            <a:off x="9144000" y="1646760"/>
            <a:ext cx="3606512" cy="8048005"/>
          </a:xfrm>
          <a:custGeom>
            <a:avLst/>
            <a:gdLst/>
            <a:ahLst/>
            <a:cxnLst/>
            <a:rect r="r" b="b" t="t" l="l"/>
            <a:pathLst>
              <a:path h="8048005" w="3606512">
                <a:moveTo>
                  <a:pt x="0" y="0"/>
                </a:moveTo>
                <a:lnTo>
                  <a:pt x="3606512" y="0"/>
                </a:lnTo>
                <a:lnTo>
                  <a:pt x="3606512" y="8048005"/>
                </a:lnTo>
                <a:lnTo>
                  <a:pt x="0" y="8048005"/>
                </a:lnTo>
                <a:lnTo>
                  <a:pt x="0" y="0"/>
                </a:lnTo>
                <a:close/>
              </a:path>
            </a:pathLst>
          </a:custGeom>
          <a:blipFill>
            <a:blip r:embed="rId5"/>
            <a:stretch>
              <a:fillRect l="0" t="0" r="0" b="0"/>
            </a:stretch>
          </a:blipFill>
        </p:spPr>
      </p:sp>
      <p:sp>
        <p:nvSpPr>
          <p:cNvPr name="Freeform 6" id="6"/>
          <p:cNvSpPr/>
          <p:nvPr/>
        </p:nvSpPr>
        <p:spPr>
          <a:xfrm flipH="false" flipV="false" rot="0">
            <a:off x="4788035" y="1646760"/>
            <a:ext cx="3606512" cy="8048005"/>
          </a:xfrm>
          <a:custGeom>
            <a:avLst/>
            <a:gdLst/>
            <a:ahLst/>
            <a:cxnLst/>
            <a:rect r="r" b="b" t="t" l="l"/>
            <a:pathLst>
              <a:path h="8048005" w="3606512">
                <a:moveTo>
                  <a:pt x="0" y="0"/>
                </a:moveTo>
                <a:lnTo>
                  <a:pt x="3606512" y="0"/>
                </a:lnTo>
                <a:lnTo>
                  <a:pt x="3606512" y="8048005"/>
                </a:lnTo>
                <a:lnTo>
                  <a:pt x="0" y="8048005"/>
                </a:lnTo>
                <a:lnTo>
                  <a:pt x="0" y="0"/>
                </a:lnTo>
                <a:close/>
              </a:path>
            </a:pathLst>
          </a:custGeom>
          <a:blipFill>
            <a:blip r:embed="rId6"/>
            <a:stretch>
              <a:fillRect l="0" t="0" r="0" b="0"/>
            </a:stretch>
          </a:blipFill>
        </p:spPr>
      </p:sp>
      <p:sp>
        <p:nvSpPr>
          <p:cNvPr name="TextBox 7" id="7"/>
          <p:cNvSpPr txBox="true"/>
          <p:nvPr/>
        </p:nvSpPr>
        <p:spPr>
          <a:xfrm rot="0">
            <a:off x="0" y="572565"/>
            <a:ext cx="13187304" cy="1074195"/>
          </a:xfrm>
          <a:prstGeom prst="rect">
            <a:avLst/>
          </a:prstGeom>
        </p:spPr>
        <p:txBody>
          <a:bodyPr anchor="t" rtlCol="false" tIns="0" lIns="0" bIns="0" rIns="0">
            <a:spAutoFit/>
          </a:bodyPr>
          <a:lstStyle/>
          <a:p>
            <a:pPr algn="ctr">
              <a:lnSpc>
                <a:spcPts val="8166"/>
              </a:lnSpc>
            </a:pPr>
            <a:r>
              <a:rPr lang="en-US" b="true" sz="8166">
                <a:solidFill>
                  <a:srgbClr val="87CB28"/>
                </a:solidFill>
                <a:latin typeface="Roca One Bold"/>
                <a:ea typeface="Roca One Bold"/>
                <a:cs typeface="Roca One Bold"/>
                <a:sym typeface="Roca One Bold"/>
              </a:rPr>
              <a:t>Cenários desenvolvidos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34996" y="7812544"/>
            <a:ext cx="16230600" cy="9525"/>
          </a:xfrm>
          <a:prstGeom prst="line">
            <a:avLst/>
          </a:prstGeom>
          <a:ln cap="flat" w="19050">
            <a:solidFill>
              <a:srgbClr val="3F3F40"/>
            </a:solidFill>
            <a:prstDash val="solid"/>
            <a:headEnd type="none" len="sm" w="sm"/>
            <a:tailEnd type="none" len="sm" w="sm"/>
          </a:ln>
        </p:spPr>
      </p:sp>
      <p:sp>
        <p:nvSpPr>
          <p:cNvPr name="TextBox 3" id="3"/>
          <p:cNvSpPr txBox="true"/>
          <p:nvPr/>
        </p:nvSpPr>
        <p:spPr>
          <a:xfrm rot="0">
            <a:off x="3701287" y="159966"/>
            <a:ext cx="10323531" cy="3519929"/>
          </a:xfrm>
          <a:prstGeom prst="rect">
            <a:avLst/>
          </a:prstGeom>
        </p:spPr>
        <p:txBody>
          <a:bodyPr anchor="t" rtlCol="false" tIns="0" lIns="0" bIns="0" rIns="0">
            <a:spAutoFit/>
          </a:bodyPr>
          <a:lstStyle/>
          <a:p>
            <a:pPr algn="ctr">
              <a:lnSpc>
                <a:spcPts val="27875"/>
              </a:lnSpc>
            </a:pPr>
            <a:r>
              <a:rPr lang="en-US" sz="19911">
                <a:solidFill>
                  <a:srgbClr val="008000"/>
                </a:solidFill>
                <a:latin typeface="ITC Motter Corpus Regular"/>
                <a:ea typeface="ITC Motter Corpus Regular"/>
                <a:cs typeface="ITC Motter Corpus Regular"/>
                <a:sym typeface="ITC Motter Corpus Regular"/>
              </a:rPr>
              <a:t>Muito</a:t>
            </a:r>
          </a:p>
        </p:txBody>
      </p:sp>
      <p:sp>
        <p:nvSpPr>
          <p:cNvPr name="TextBox 4" id="4"/>
          <p:cNvSpPr txBox="true"/>
          <p:nvPr/>
        </p:nvSpPr>
        <p:spPr>
          <a:xfrm rot="0">
            <a:off x="6291890" y="2976089"/>
            <a:ext cx="5142324" cy="1264736"/>
          </a:xfrm>
          <a:prstGeom prst="rect">
            <a:avLst/>
          </a:prstGeom>
        </p:spPr>
        <p:txBody>
          <a:bodyPr anchor="t" rtlCol="false" tIns="0" lIns="0" bIns="0" rIns="0">
            <a:spAutoFit/>
          </a:bodyPr>
          <a:lstStyle/>
          <a:p>
            <a:pPr algn="ctr">
              <a:lnSpc>
                <a:spcPts val="10317"/>
              </a:lnSpc>
            </a:pPr>
            <a:r>
              <a:rPr lang="en-US" sz="7369" b="true">
                <a:solidFill>
                  <a:srgbClr val="16A637"/>
                </a:solidFill>
                <a:latin typeface="Roca One Bold"/>
                <a:ea typeface="Roca One Bold"/>
                <a:cs typeface="Roca One Bold"/>
                <a:sym typeface="Roca One Bold"/>
              </a:rPr>
              <a:t>Obrigado!</a:t>
            </a:r>
          </a:p>
        </p:txBody>
      </p:sp>
      <p:sp>
        <p:nvSpPr>
          <p:cNvPr name="Freeform 5" id="5"/>
          <p:cNvSpPr/>
          <p:nvPr/>
        </p:nvSpPr>
        <p:spPr>
          <a:xfrm flipH="false" flipV="false" rot="-5400000">
            <a:off x="11606476" y="5015138"/>
            <a:ext cx="216502" cy="270166"/>
          </a:xfrm>
          <a:custGeom>
            <a:avLst/>
            <a:gdLst/>
            <a:ahLst/>
            <a:cxnLst/>
            <a:rect r="r" b="b" t="t" l="l"/>
            <a:pathLst>
              <a:path h="270166" w="216502">
                <a:moveTo>
                  <a:pt x="0" y="0"/>
                </a:moveTo>
                <a:lnTo>
                  <a:pt x="216501" y="0"/>
                </a:lnTo>
                <a:lnTo>
                  <a:pt x="216501" y="270166"/>
                </a:lnTo>
                <a:lnTo>
                  <a:pt x="0" y="270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365095" y="9937244"/>
            <a:ext cx="19018190" cy="2801439"/>
          </a:xfrm>
          <a:custGeom>
            <a:avLst/>
            <a:gdLst/>
            <a:ahLst/>
            <a:cxnLst/>
            <a:rect r="r" b="b" t="t" l="l"/>
            <a:pathLst>
              <a:path h="2801439" w="19018190">
                <a:moveTo>
                  <a:pt x="0" y="2801439"/>
                </a:moveTo>
                <a:lnTo>
                  <a:pt x="19018190" y="2801439"/>
                </a:lnTo>
                <a:lnTo>
                  <a:pt x="19018190" y="0"/>
                </a:lnTo>
                <a:lnTo>
                  <a:pt x="0" y="0"/>
                </a:lnTo>
                <a:lnTo>
                  <a:pt x="0" y="2801439"/>
                </a:lnTo>
                <a:close/>
              </a:path>
            </a:pathLst>
          </a:custGeom>
          <a:blipFill>
            <a:blip r:embed="rId4">
              <a:extLst>
                <a:ext uri="{96DAC541-7B7A-43D3-8B79-37D633B846F1}">
                  <asvg:svgBlip xmlns:asvg="http://schemas.microsoft.com/office/drawing/2016/SVG/main" r:embed="rId5"/>
                </a:ext>
              </a:extLst>
            </a:blip>
            <a:stretch>
              <a:fillRect l="0" t="-805162" r="0" b="0"/>
            </a:stretch>
          </a:blipFill>
        </p:spPr>
      </p:sp>
      <p:grpSp>
        <p:nvGrpSpPr>
          <p:cNvPr name="Group 7" id="7"/>
          <p:cNvGrpSpPr/>
          <p:nvPr/>
        </p:nvGrpSpPr>
        <p:grpSpPr>
          <a:xfrm rot="0">
            <a:off x="6746775" y="5041970"/>
            <a:ext cx="4756349" cy="1395767"/>
            <a:chOff x="0" y="0"/>
            <a:chExt cx="6341799" cy="1861023"/>
          </a:xfrm>
        </p:grpSpPr>
        <p:sp>
          <p:nvSpPr>
            <p:cNvPr name="Freeform 8" id="8"/>
            <p:cNvSpPr/>
            <p:nvPr/>
          </p:nvSpPr>
          <p:spPr>
            <a:xfrm flipH="false" flipV="false" rot="-5400000">
              <a:off x="125352" y="1372"/>
              <a:ext cx="1011438" cy="1262142"/>
            </a:xfrm>
            <a:custGeom>
              <a:avLst/>
              <a:gdLst/>
              <a:ahLst/>
              <a:cxnLst/>
              <a:rect r="r" b="b" t="t" l="l"/>
              <a:pathLst>
                <a:path h="1262142" w="1011438">
                  <a:moveTo>
                    <a:pt x="0" y="0"/>
                  </a:moveTo>
                  <a:lnTo>
                    <a:pt x="1011438" y="0"/>
                  </a:lnTo>
                  <a:lnTo>
                    <a:pt x="1011438" y="1262142"/>
                  </a:lnTo>
                  <a:lnTo>
                    <a:pt x="0" y="1262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486737" y="452332"/>
              <a:ext cx="288669" cy="360221"/>
            </a:xfrm>
            <a:custGeom>
              <a:avLst/>
              <a:gdLst/>
              <a:ahLst/>
              <a:cxnLst/>
              <a:rect r="r" b="b" t="t" l="l"/>
              <a:pathLst>
                <a:path h="360221" w="288669">
                  <a:moveTo>
                    <a:pt x="0" y="0"/>
                  </a:moveTo>
                  <a:lnTo>
                    <a:pt x="288669" y="0"/>
                  </a:lnTo>
                  <a:lnTo>
                    <a:pt x="288669" y="360221"/>
                  </a:lnTo>
                  <a:lnTo>
                    <a:pt x="0" y="3602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487017" y="555216"/>
              <a:ext cx="4372893" cy="1305807"/>
            </a:xfrm>
            <a:prstGeom prst="rect">
              <a:avLst/>
            </a:prstGeom>
          </p:spPr>
          <p:txBody>
            <a:bodyPr anchor="t" rtlCol="false" tIns="0" lIns="0" bIns="0" rIns="0">
              <a:spAutoFit/>
            </a:bodyPr>
            <a:lstStyle/>
            <a:p>
              <a:pPr algn="l">
                <a:lnSpc>
                  <a:spcPts val="3390"/>
                </a:lnSpc>
              </a:pPr>
              <a:r>
                <a:rPr lang="en-US" sz="3767" spc="278">
                  <a:solidFill>
                    <a:srgbClr val="008000"/>
                  </a:solidFill>
                  <a:latin typeface="ITC Avant Garde Gothic"/>
                  <a:ea typeface="ITC Avant Garde Gothic"/>
                  <a:cs typeface="ITC Avant Garde Gothic"/>
                  <a:sym typeface="ITC Avant Garde Gothic"/>
                </a:rPr>
                <a:t>TidyVilleSJ</a:t>
              </a:r>
            </a:p>
            <a:p>
              <a:pPr algn="l" marL="0" indent="0" lvl="0">
                <a:lnSpc>
                  <a:spcPts val="3390"/>
                </a:lnSpc>
                <a:spcBef>
                  <a:spcPct val="0"/>
                </a:spcBef>
              </a:pPr>
            </a:p>
          </p:txBody>
        </p:sp>
        <p:sp>
          <p:nvSpPr>
            <p:cNvPr name="TextBox 11" id="11"/>
            <p:cNvSpPr txBox="true"/>
            <p:nvPr/>
          </p:nvSpPr>
          <p:spPr>
            <a:xfrm rot="0">
              <a:off x="1487017" y="19050"/>
              <a:ext cx="4854783" cy="598225"/>
            </a:xfrm>
            <a:prstGeom prst="rect">
              <a:avLst/>
            </a:prstGeom>
          </p:spPr>
          <p:txBody>
            <a:bodyPr anchor="t" rtlCol="false" tIns="0" lIns="0" bIns="0" rIns="0">
              <a:spAutoFit/>
            </a:bodyPr>
            <a:lstStyle/>
            <a:p>
              <a:pPr algn="l" marL="0" indent="0" lvl="0">
                <a:lnSpc>
                  <a:spcPts val="2747"/>
                </a:lnSpc>
                <a:spcBef>
                  <a:spcPct val="0"/>
                </a:spcBef>
              </a:pPr>
              <a:r>
                <a:rPr lang="en-US" b="true" sz="3052">
                  <a:solidFill>
                    <a:srgbClr val="3B3B3B"/>
                  </a:solidFill>
                  <a:latin typeface="ITC Avant Garde Gothic Bold"/>
                  <a:ea typeface="ITC Avant Garde Gothic Bold"/>
                  <a:cs typeface="ITC Avant Garde Gothic Bold"/>
                  <a:sym typeface="ITC Avant Garde Gothic Bold"/>
                </a:rPr>
                <a:t>UMA INICIATIVA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30267" y="-1340015"/>
            <a:ext cx="10549772" cy="12876947"/>
          </a:xfrm>
          <a:custGeom>
            <a:avLst/>
            <a:gdLst/>
            <a:ahLst/>
            <a:cxnLst/>
            <a:rect r="r" b="b" t="t" l="l"/>
            <a:pathLst>
              <a:path h="12876947" w="10549772">
                <a:moveTo>
                  <a:pt x="0" y="0"/>
                </a:moveTo>
                <a:lnTo>
                  <a:pt x="10549772" y="0"/>
                </a:lnTo>
                <a:lnTo>
                  <a:pt x="10549772" y="12876947"/>
                </a:lnTo>
                <a:lnTo>
                  <a:pt x="0" y="12876947"/>
                </a:lnTo>
                <a:lnTo>
                  <a:pt x="0" y="0"/>
                </a:lnTo>
                <a:close/>
              </a:path>
            </a:pathLst>
          </a:custGeom>
          <a:blipFill>
            <a:blip r:embed="rId2">
              <a:extLst>
                <a:ext uri="{96DAC541-7B7A-43D3-8B79-37D633B846F1}">
                  <asvg:svgBlip xmlns:asvg="http://schemas.microsoft.com/office/drawing/2016/SVG/main" r:embed="rId3"/>
                </a:ext>
              </a:extLst>
            </a:blip>
            <a:stretch>
              <a:fillRect l="0" t="-42243" r="-30216" b="0"/>
            </a:stretch>
          </a:blipFill>
        </p:spPr>
      </p:sp>
      <p:sp>
        <p:nvSpPr>
          <p:cNvPr name="Freeform 3" id="3"/>
          <p:cNvSpPr/>
          <p:nvPr/>
        </p:nvSpPr>
        <p:spPr>
          <a:xfrm flipH="false" flipV="false" rot="5400000">
            <a:off x="10093388" y="1950238"/>
            <a:ext cx="10490504" cy="6590027"/>
          </a:xfrm>
          <a:custGeom>
            <a:avLst/>
            <a:gdLst/>
            <a:ahLst/>
            <a:cxnLst/>
            <a:rect r="r" b="b" t="t" l="l"/>
            <a:pathLst>
              <a:path h="6590027" w="10490504">
                <a:moveTo>
                  <a:pt x="0" y="0"/>
                </a:moveTo>
                <a:lnTo>
                  <a:pt x="10490503" y="0"/>
                </a:lnTo>
                <a:lnTo>
                  <a:pt x="10490503" y="6590027"/>
                </a:lnTo>
                <a:lnTo>
                  <a:pt x="0" y="6590027"/>
                </a:lnTo>
                <a:lnTo>
                  <a:pt x="0" y="0"/>
                </a:lnTo>
                <a:close/>
              </a:path>
            </a:pathLst>
          </a:custGeom>
          <a:blipFill>
            <a:blip r:embed="rId2">
              <a:extLst>
                <a:ext uri="{96DAC541-7B7A-43D3-8B79-37D633B846F1}">
                  <asvg:svgBlip xmlns:asvg="http://schemas.microsoft.com/office/drawing/2016/SVG/main" r:embed="rId3"/>
                </a:ext>
              </a:extLst>
            </a:blip>
            <a:stretch>
              <a:fillRect l="0" t="0" r="-30951" b="-177945"/>
            </a:stretch>
          </a:blipFill>
        </p:spPr>
      </p:sp>
      <p:sp>
        <p:nvSpPr>
          <p:cNvPr name="Freeform 4" id="4"/>
          <p:cNvSpPr/>
          <p:nvPr/>
        </p:nvSpPr>
        <p:spPr>
          <a:xfrm flipH="false" flipV="false" rot="-5400000">
            <a:off x="12454724" y="3834163"/>
            <a:ext cx="4826026" cy="6022249"/>
          </a:xfrm>
          <a:custGeom>
            <a:avLst/>
            <a:gdLst/>
            <a:ahLst/>
            <a:cxnLst/>
            <a:rect r="r" b="b" t="t" l="l"/>
            <a:pathLst>
              <a:path h="6022249" w="4826026">
                <a:moveTo>
                  <a:pt x="0" y="0"/>
                </a:moveTo>
                <a:lnTo>
                  <a:pt x="4826025" y="0"/>
                </a:lnTo>
                <a:lnTo>
                  <a:pt x="4826025" y="6022249"/>
                </a:lnTo>
                <a:lnTo>
                  <a:pt x="0" y="6022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70615" y="3379681"/>
            <a:ext cx="1377370" cy="1718778"/>
          </a:xfrm>
          <a:custGeom>
            <a:avLst/>
            <a:gdLst/>
            <a:ahLst/>
            <a:cxnLst/>
            <a:rect r="r" b="b" t="t" l="l"/>
            <a:pathLst>
              <a:path h="1718778" w="1377370">
                <a:moveTo>
                  <a:pt x="0" y="0"/>
                </a:moveTo>
                <a:lnTo>
                  <a:pt x="1377370" y="0"/>
                </a:lnTo>
                <a:lnTo>
                  <a:pt x="1377370" y="1718778"/>
                </a:lnTo>
                <a:lnTo>
                  <a:pt x="0" y="1718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645309" y="176107"/>
            <a:ext cx="758578" cy="946607"/>
          </a:xfrm>
          <a:custGeom>
            <a:avLst/>
            <a:gdLst/>
            <a:ahLst/>
            <a:cxnLst/>
            <a:rect r="r" b="b" t="t" l="l"/>
            <a:pathLst>
              <a:path h="946607" w="758578">
                <a:moveTo>
                  <a:pt x="0" y="0"/>
                </a:moveTo>
                <a:lnTo>
                  <a:pt x="758579" y="0"/>
                </a:lnTo>
                <a:lnTo>
                  <a:pt x="758579" y="946607"/>
                </a:lnTo>
                <a:lnTo>
                  <a:pt x="0" y="946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20449" y="514328"/>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3983211" y="2470617"/>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249755" y="1465184"/>
            <a:ext cx="5934181" cy="5934181"/>
          </a:xfrm>
          <a:custGeom>
            <a:avLst/>
            <a:gdLst/>
            <a:ahLst/>
            <a:cxnLst/>
            <a:rect r="r" b="b" t="t" l="l"/>
            <a:pathLst>
              <a:path h="5934181" w="5934181">
                <a:moveTo>
                  <a:pt x="0" y="0"/>
                </a:moveTo>
                <a:lnTo>
                  <a:pt x="5934182" y="0"/>
                </a:lnTo>
                <a:lnTo>
                  <a:pt x="5934182" y="5934181"/>
                </a:lnTo>
                <a:lnTo>
                  <a:pt x="0" y="5934181"/>
                </a:lnTo>
                <a:lnTo>
                  <a:pt x="0" y="0"/>
                </a:lnTo>
                <a:close/>
              </a:path>
            </a:pathLst>
          </a:custGeom>
          <a:blipFill>
            <a:blip r:embed="rId12"/>
            <a:stretch>
              <a:fillRect l="0" t="0" r="0" b="0"/>
            </a:stretch>
          </a:blipFill>
        </p:spPr>
      </p:sp>
      <p:grpSp>
        <p:nvGrpSpPr>
          <p:cNvPr name="Group 10" id="10"/>
          <p:cNvGrpSpPr>
            <a:grpSpLocks noChangeAspect="true"/>
          </p:cNvGrpSpPr>
          <p:nvPr/>
        </p:nvGrpSpPr>
        <p:grpSpPr>
          <a:xfrm rot="0">
            <a:off x="419783" y="5967195"/>
            <a:ext cx="1933890" cy="1933890"/>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23" t="0" r="223" b="0"/>
              </a:stretch>
            </a:blipFill>
          </p:spPr>
        </p:sp>
      </p:grpSp>
      <p:sp>
        <p:nvSpPr>
          <p:cNvPr name="TextBox 14" id="14"/>
          <p:cNvSpPr txBox="true"/>
          <p:nvPr/>
        </p:nvSpPr>
        <p:spPr>
          <a:xfrm rot="0">
            <a:off x="1782251" y="813069"/>
            <a:ext cx="2850598" cy="964833"/>
          </a:xfrm>
          <a:prstGeom prst="rect">
            <a:avLst/>
          </a:prstGeom>
        </p:spPr>
        <p:txBody>
          <a:bodyPr anchor="t" rtlCol="false" tIns="0" lIns="0" bIns="0" rIns="0">
            <a:spAutoFit/>
          </a:bodyPr>
          <a:lstStyle/>
          <a:p>
            <a:pPr algn="l">
              <a:lnSpc>
                <a:spcPts val="3390"/>
              </a:lnSpc>
            </a:pPr>
            <a:r>
              <a:rPr lang="en-US" sz="3767" spc="278">
                <a:solidFill>
                  <a:srgbClr val="008000"/>
                </a:solidFill>
                <a:latin typeface="ITC Avant Garde Gothic"/>
                <a:ea typeface="ITC Avant Garde Gothic"/>
                <a:cs typeface="ITC Avant Garde Gothic"/>
                <a:sym typeface="ITC Avant Garde Gothic"/>
              </a:rPr>
              <a:t>TidyVilleSJ</a:t>
            </a:r>
          </a:p>
          <a:p>
            <a:pPr algn="l" marL="0" indent="0" lvl="0">
              <a:lnSpc>
                <a:spcPts val="3390"/>
              </a:lnSpc>
              <a:spcBef>
                <a:spcPct val="0"/>
              </a:spcBef>
            </a:pPr>
          </a:p>
        </p:txBody>
      </p:sp>
      <p:sp>
        <p:nvSpPr>
          <p:cNvPr name="TextBox 15" id="15"/>
          <p:cNvSpPr txBox="true"/>
          <p:nvPr/>
        </p:nvSpPr>
        <p:spPr>
          <a:xfrm rot="0">
            <a:off x="1782251" y="289172"/>
            <a:ext cx="3470159" cy="443906"/>
          </a:xfrm>
          <a:prstGeom prst="rect">
            <a:avLst/>
          </a:prstGeom>
        </p:spPr>
        <p:txBody>
          <a:bodyPr anchor="t" rtlCol="false" tIns="0" lIns="0" bIns="0" rIns="0">
            <a:spAutoFit/>
          </a:bodyPr>
          <a:lstStyle/>
          <a:p>
            <a:pPr algn="l" marL="0" indent="0" lvl="0">
              <a:lnSpc>
                <a:spcPts val="2747"/>
              </a:lnSpc>
              <a:spcBef>
                <a:spcPct val="0"/>
              </a:spcBef>
            </a:pPr>
            <a:r>
              <a:rPr lang="en-US" b="true" sz="3052">
                <a:solidFill>
                  <a:srgbClr val="3B3B3B"/>
                </a:solidFill>
                <a:latin typeface="ITC Avant Garde Gothic Bold"/>
                <a:ea typeface="ITC Avant Garde Gothic Bold"/>
                <a:cs typeface="ITC Avant Garde Gothic Bold"/>
                <a:sym typeface="ITC Avant Garde Gothic Bold"/>
              </a:rPr>
              <a:t>UMA INICIATIVA</a:t>
            </a:r>
          </a:p>
        </p:txBody>
      </p:sp>
      <p:sp>
        <p:nvSpPr>
          <p:cNvPr name="TextBox 16" id="16"/>
          <p:cNvSpPr txBox="true"/>
          <p:nvPr/>
        </p:nvSpPr>
        <p:spPr>
          <a:xfrm rot="0">
            <a:off x="560953" y="2678721"/>
            <a:ext cx="8154726" cy="2907031"/>
          </a:xfrm>
          <a:prstGeom prst="rect">
            <a:avLst/>
          </a:prstGeom>
        </p:spPr>
        <p:txBody>
          <a:bodyPr anchor="t" rtlCol="false" tIns="0" lIns="0" bIns="0" rIns="0">
            <a:spAutoFit/>
          </a:bodyPr>
          <a:lstStyle/>
          <a:p>
            <a:pPr algn="just">
              <a:lnSpc>
                <a:spcPts val="3839"/>
              </a:lnSpc>
            </a:pPr>
            <a:r>
              <a:rPr lang="en-US" sz="2399">
                <a:solidFill>
                  <a:srgbClr val="000000"/>
                </a:solidFill>
                <a:latin typeface="Poppins"/>
                <a:ea typeface="Poppins"/>
                <a:cs typeface="Poppins"/>
                <a:sym typeface="Poppins"/>
              </a:rPr>
              <a:t>Sou uma empresa de técnologia, criada por cinco amigos apaixonados por inovação que se uniram para criar um aplicativo que melhora a infraestrutura urbana, conectando cidadãos e autoridades. Gerando assim cidades melhores para se morar.</a:t>
            </a:r>
          </a:p>
        </p:txBody>
      </p:sp>
      <p:sp>
        <p:nvSpPr>
          <p:cNvPr name="TextBox 17" id="17"/>
          <p:cNvSpPr txBox="true"/>
          <p:nvPr/>
        </p:nvSpPr>
        <p:spPr>
          <a:xfrm rot="0">
            <a:off x="0" y="1771652"/>
            <a:ext cx="6790853" cy="834048"/>
          </a:xfrm>
          <a:prstGeom prst="rect">
            <a:avLst/>
          </a:prstGeom>
        </p:spPr>
        <p:txBody>
          <a:bodyPr anchor="t" rtlCol="false" tIns="0" lIns="0" bIns="0" rIns="0">
            <a:spAutoFit/>
          </a:bodyPr>
          <a:lstStyle/>
          <a:p>
            <a:pPr algn="ctr">
              <a:lnSpc>
                <a:spcPts val="6211"/>
              </a:lnSpc>
            </a:pPr>
            <a:r>
              <a:rPr lang="en-US" b="true" sz="6211">
                <a:solidFill>
                  <a:srgbClr val="2A4C09"/>
                </a:solidFill>
                <a:latin typeface="Roca One Bold"/>
                <a:ea typeface="Roca One Bold"/>
                <a:cs typeface="Roca One Bold"/>
                <a:sym typeface="Roca One Bold"/>
              </a:rPr>
              <a:t>Quem sou eu?</a:t>
            </a:r>
          </a:p>
        </p:txBody>
      </p:sp>
      <p:sp>
        <p:nvSpPr>
          <p:cNvPr name="TextBox 18" id="18"/>
          <p:cNvSpPr txBox="true"/>
          <p:nvPr/>
        </p:nvSpPr>
        <p:spPr>
          <a:xfrm rot="0">
            <a:off x="1024598" y="7939185"/>
            <a:ext cx="1890280" cy="723459"/>
          </a:xfrm>
          <a:prstGeom prst="rect">
            <a:avLst/>
          </a:prstGeom>
        </p:spPr>
        <p:txBody>
          <a:bodyPr anchor="t" rtlCol="false" tIns="0" lIns="0" bIns="0" rIns="0">
            <a:spAutoFit/>
          </a:bodyPr>
          <a:lstStyle/>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Suzana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30267" y="-1340015"/>
            <a:ext cx="10549772" cy="12876947"/>
          </a:xfrm>
          <a:custGeom>
            <a:avLst/>
            <a:gdLst/>
            <a:ahLst/>
            <a:cxnLst/>
            <a:rect r="r" b="b" t="t" l="l"/>
            <a:pathLst>
              <a:path h="12876947" w="10549772">
                <a:moveTo>
                  <a:pt x="0" y="0"/>
                </a:moveTo>
                <a:lnTo>
                  <a:pt x="10549772" y="0"/>
                </a:lnTo>
                <a:lnTo>
                  <a:pt x="10549772" y="12876947"/>
                </a:lnTo>
                <a:lnTo>
                  <a:pt x="0" y="12876947"/>
                </a:lnTo>
                <a:lnTo>
                  <a:pt x="0" y="0"/>
                </a:lnTo>
                <a:close/>
              </a:path>
            </a:pathLst>
          </a:custGeom>
          <a:blipFill>
            <a:blip r:embed="rId2">
              <a:extLst>
                <a:ext uri="{96DAC541-7B7A-43D3-8B79-37D633B846F1}">
                  <asvg:svgBlip xmlns:asvg="http://schemas.microsoft.com/office/drawing/2016/SVG/main" r:embed="rId3"/>
                </a:ext>
              </a:extLst>
            </a:blip>
            <a:stretch>
              <a:fillRect l="0" t="-42243" r="-30216" b="0"/>
            </a:stretch>
          </a:blipFill>
        </p:spPr>
      </p:sp>
      <p:sp>
        <p:nvSpPr>
          <p:cNvPr name="Freeform 3" id="3"/>
          <p:cNvSpPr/>
          <p:nvPr/>
        </p:nvSpPr>
        <p:spPr>
          <a:xfrm flipH="false" flipV="false" rot="5400000">
            <a:off x="10093388" y="1950238"/>
            <a:ext cx="10490504" cy="6590027"/>
          </a:xfrm>
          <a:custGeom>
            <a:avLst/>
            <a:gdLst/>
            <a:ahLst/>
            <a:cxnLst/>
            <a:rect r="r" b="b" t="t" l="l"/>
            <a:pathLst>
              <a:path h="6590027" w="10490504">
                <a:moveTo>
                  <a:pt x="0" y="0"/>
                </a:moveTo>
                <a:lnTo>
                  <a:pt x="10490503" y="0"/>
                </a:lnTo>
                <a:lnTo>
                  <a:pt x="10490503" y="6590027"/>
                </a:lnTo>
                <a:lnTo>
                  <a:pt x="0" y="6590027"/>
                </a:lnTo>
                <a:lnTo>
                  <a:pt x="0" y="0"/>
                </a:lnTo>
                <a:close/>
              </a:path>
            </a:pathLst>
          </a:custGeom>
          <a:blipFill>
            <a:blip r:embed="rId2">
              <a:extLst>
                <a:ext uri="{96DAC541-7B7A-43D3-8B79-37D633B846F1}">
                  <asvg:svgBlip xmlns:asvg="http://schemas.microsoft.com/office/drawing/2016/SVG/main" r:embed="rId3"/>
                </a:ext>
              </a:extLst>
            </a:blip>
            <a:stretch>
              <a:fillRect l="0" t="0" r="-30951" b="-177945"/>
            </a:stretch>
          </a:blipFill>
        </p:spPr>
      </p:sp>
      <p:sp>
        <p:nvSpPr>
          <p:cNvPr name="Freeform 4" id="4"/>
          <p:cNvSpPr/>
          <p:nvPr/>
        </p:nvSpPr>
        <p:spPr>
          <a:xfrm flipH="false" flipV="false" rot="-5400000">
            <a:off x="12454724" y="3834163"/>
            <a:ext cx="4826026" cy="6022249"/>
          </a:xfrm>
          <a:custGeom>
            <a:avLst/>
            <a:gdLst/>
            <a:ahLst/>
            <a:cxnLst/>
            <a:rect r="r" b="b" t="t" l="l"/>
            <a:pathLst>
              <a:path h="6022249" w="4826026">
                <a:moveTo>
                  <a:pt x="0" y="0"/>
                </a:moveTo>
                <a:lnTo>
                  <a:pt x="4826025" y="0"/>
                </a:lnTo>
                <a:lnTo>
                  <a:pt x="4826025" y="6022249"/>
                </a:lnTo>
                <a:lnTo>
                  <a:pt x="0" y="6022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70615" y="3379681"/>
            <a:ext cx="1377370" cy="1718778"/>
          </a:xfrm>
          <a:custGeom>
            <a:avLst/>
            <a:gdLst/>
            <a:ahLst/>
            <a:cxnLst/>
            <a:rect r="r" b="b" t="t" l="l"/>
            <a:pathLst>
              <a:path h="1718778" w="1377370">
                <a:moveTo>
                  <a:pt x="0" y="0"/>
                </a:moveTo>
                <a:lnTo>
                  <a:pt x="1377370" y="0"/>
                </a:lnTo>
                <a:lnTo>
                  <a:pt x="1377370" y="1718778"/>
                </a:lnTo>
                <a:lnTo>
                  <a:pt x="0" y="1718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645309" y="176107"/>
            <a:ext cx="758578" cy="946607"/>
          </a:xfrm>
          <a:custGeom>
            <a:avLst/>
            <a:gdLst/>
            <a:ahLst/>
            <a:cxnLst/>
            <a:rect r="r" b="b" t="t" l="l"/>
            <a:pathLst>
              <a:path h="946607" w="758578">
                <a:moveTo>
                  <a:pt x="0" y="0"/>
                </a:moveTo>
                <a:lnTo>
                  <a:pt x="758579" y="0"/>
                </a:lnTo>
                <a:lnTo>
                  <a:pt x="758579" y="946607"/>
                </a:lnTo>
                <a:lnTo>
                  <a:pt x="0" y="946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20449" y="514328"/>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3983211" y="2470617"/>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249755" y="1465184"/>
            <a:ext cx="5934181" cy="5934181"/>
          </a:xfrm>
          <a:custGeom>
            <a:avLst/>
            <a:gdLst/>
            <a:ahLst/>
            <a:cxnLst/>
            <a:rect r="r" b="b" t="t" l="l"/>
            <a:pathLst>
              <a:path h="5934181" w="5934181">
                <a:moveTo>
                  <a:pt x="0" y="0"/>
                </a:moveTo>
                <a:lnTo>
                  <a:pt x="5934182" y="0"/>
                </a:lnTo>
                <a:lnTo>
                  <a:pt x="5934182" y="5934181"/>
                </a:lnTo>
                <a:lnTo>
                  <a:pt x="0" y="5934181"/>
                </a:lnTo>
                <a:lnTo>
                  <a:pt x="0" y="0"/>
                </a:lnTo>
                <a:close/>
              </a:path>
            </a:pathLst>
          </a:custGeom>
          <a:blipFill>
            <a:blip r:embed="rId12"/>
            <a:stretch>
              <a:fillRect l="0" t="0" r="0" b="0"/>
            </a:stretch>
          </a:blipFill>
        </p:spPr>
      </p:sp>
      <p:grpSp>
        <p:nvGrpSpPr>
          <p:cNvPr name="Group 10" id="10"/>
          <p:cNvGrpSpPr>
            <a:grpSpLocks noChangeAspect="true"/>
          </p:cNvGrpSpPr>
          <p:nvPr/>
        </p:nvGrpSpPr>
        <p:grpSpPr>
          <a:xfrm rot="0">
            <a:off x="419783" y="5967195"/>
            <a:ext cx="1933890" cy="1933890"/>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23" t="0" r="223" b="0"/>
              </a:stretch>
            </a:blipFill>
          </p:spPr>
        </p:sp>
      </p:grpSp>
      <p:sp>
        <p:nvSpPr>
          <p:cNvPr name="TextBox 14" id="14"/>
          <p:cNvSpPr txBox="true"/>
          <p:nvPr/>
        </p:nvSpPr>
        <p:spPr>
          <a:xfrm rot="0">
            <a:off x="1782251" y="813069"/>
            <a:ext cx="2850598" cy="964833"/>
          </a:xfrm>
          <a:prstGeom prst="rect">
            <a:avLst/>
          </a:prstGeom>
        </p:spPr>
        <p:txBody>
          <a:bodyPr anchor="t" rtlCol="false" tIns="0" lIns="0" bIns="0" rIns="0">
            <a:spAutoFit/>
          </a:bodyPr>
          <a:lstStyle/>
          <a:p>
            <a:pPr algn="l">
              <a:lnSpc>
                <a:spcPts val="3390"/>
              </a:lnSpc>
            </a:pPr>
            <a:r>
              <a:rPr lang="en-US" sz="3767" spc="278">
                <a:solidFill>
                  <a:srgbClr val="008000"/>
                </a:solidFill>
                <a:latin typeface="ITC Avant Garde Gothic"/>
                <a:ea typeface="ITC Avant Garde Gothic"/>
                <a:cs typeface="ITC Avant Garde Gothic"/>
                <a:sym typeface="ITC Avant Garde Gothic"/>
              </a:rPr>
              <a:t>TidyVilleSJ</a:t>
            </a:r>
          </a:p>
          <a:p>
            <a:pPr algn="l" marL="0" indent="0" lvl="0">
              <a:lnSpc>
                <a:spcPts val="3390"/>
              </a:lnSpc>
              <a:spcBef>
                <a:spcPct val="0"/>
              </a:spcBef>
            </a:pPr>
          </a:p>
        </p:txBody>
      </p:sp>
      <p:sp>
        <p:nvSpPr>
          <p:cNvPr name="TextBox 15" id="15"/>
          <p:cNvSpPr txBox="true"/>
          <p:nvPr/>
        </p:nvSpPr>
        <p:spPr>
          <a:xfrm rot="0">
            <a:off x="1782251" y="289172"/>
            <a:ext cx="3470159" cy="443906"/>
          </a:xfrm>
          <a:prstGeom prst="rect">
            <a:avLst/>
          </a:prstGeom>
        </p:spPr>
        <p:txBody>
          <a:bodyPr anchor="t" rtlCol="false" tIns="0" lIns="0" bIns="0" rIns="0">
            <a:spAutoFit/>
          </a:bodyPr>
          <a:lstStyle/>
          <a:p>
            <a:pPr algn="l" marL="0" indent="0" lvl="0">
              <a:lnSpc>
                <a:spcPts val="2747"/>
              </a:lnSpc>
              <a:spcBef>
                <a:spcPct val="0"/>
              </a:spcBef>
            </a:pPr>
            <a:r>
              <a:rPr lang="en-US" b="true" sz="3052">
                <a:solidFill>
                  <a:srgbClr val="3B3B3B"/>
                </a:solidFill>
                <a:latin typeface="ITC Avant Garde Gothic Bold"/>
                <a:ea typeface="ITC Avant Garde Gothic Bold"/>
                <a:cs typeface="ITC Avant Garde Gothic Bold"/>
                <a:sym typeface="ITC Avant Garde Gothic Bold"/>
              </a:rPr>
              <a:t>UMA INICIATIVA</a:t>
            </a:r>
          </a:p>
        </p:txBody>
      </p:sp>
      <p:sp>
        <p:nvSpPr>
          <p:cNvPr name="TextBox 16" id="16"/>
          <p:cNvSpPr txBox="true"/>
          <p:nvPr/>
        </p:nvSpPr>
        <p:spPr>
          <a:xfrm rot="0">
            <a:off x="560953" y="2678721"/>
            <a:ext cx="8154726" cy="2907031"/>
          </a:xfrm>
          <a:prstGeom prst="rect">
            <a:avLst/>
          </a:prstGeom>
        </p:spPr>
        <p:txBody>
          <a:bodyPr anchor="t" rtlCol="false" tIns="0" lIns="0" bIns="0" rIns="0">
            <a:spAutoFit/>
          </a:bodyPr>
          <a:lstStyle/>
          <a:p>
            <a:pPr algn="just">
              <a:lnSpc>
                <a:spcPts val="3839"/>
              </a:lnSpc>
            </a:pPr>
            <a:r>
              <a:rPr lang="en-US" sz="2399">
                <a:solidFill>
                  <a:srgbClr val="000000"/>
                </a:solidFill>
                <a:latin typeface="Poppins"/>
                <a:ea typeface="Poppins"/>
                <a:cs typeface="Poppins"/>
                <a:sym typeface="Poppins"/>
              </a:rPr>
              <a:t>Sou uma empresa de técnologia, criada por cinco amigos apaixonados por inovação que se uniram para criar um aplicativo que melhora a infraestrutura urbana, conectando cidadãos e autoridades. Gerando assim cidades melhores para se morar.</a:t>
            </a:r>
          </a:p>
        </p:txBody>
      </p:sp>
      <p:sp>
        <p:nvSpPr>
          <p:cNvPr name="TextBox 17" id="17"/>
          <p:cNvSpPr txBox="true"/>
          <p:nvPr/>
        </p:nvSpPr>
        <p:spPr>
          <a:xfrm rot="0">
            <a:off x="0" y="1771652"/>
            <a:ext cx="6790853" cy="834048"/>
          </a:xfrm>
          <a:prstGeom prst="rect">
            <a:avLst/>
          </a:prstGeom>
        </p:spPr>
        <p:txBody>
          <a:bodyPr anchor="t" rtlCol="false" tIns="0" lIns="0" bIns="0" rIns="0">
            <a:spAutoFit/>
          </a:bodyPr>
          <a:lstStyle/>
          <a:p>
            <a:pPr algn="ctr">
              <a:lnSpc>
                <a:spcPts val="6211"/>
              </a:lnSpc>
            </a:pPr>
            <a:r>
              <a:rPr lang="en-US" b="true" sz="6211">
                <a:solidFill>
                  <a:srgbClr val="2A4C09"/>
                </a:solidFill>
                <a:latin typeface="Roca One Bold"/>
                <a:ea typeface="Roca One Bold"/>
                <a:cs typeface="Roca One Bold"/>
                <a:sym typeface="Roca One Bold"/>
              </a:rPr>
              <a:t>Quem sou eu?</a:t>
            </a:r>
          </a:p>
        </p:txBody>
      </p:sp>
      <p:grpSp>
        <p:nvGrpSpPr>
          <p:cNvPr name="Group 18" id="18"/>
          <p:cNvGrpSpPr>
            <a:grpSpLocks noChangeAspect="true"/>
          </p:cNvGrpSpPr>
          <p:nvPr/>
        </p:nvGrpSpPr>
        <p:grpSpPr>
          <a:xfrm rot="0">
            <a:off x="2157572" y="8091585"/>
            <a:ext cx="1933890" cy="1933890"/>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4"/>
              <a:stretch>
                <a:fillRect l="223" t="0" r="223" b="0"/>
              </a:stretch>
            </a:blipFill>
          </p:spPr>
        </p:sp>
      </p:grpSp>
      <p:sp>
        <p:nvSpPr>
          <p:cNvPr name="TextBox 22" id="22"/>
          <p:cNvSpPr txBox="true"/>
          <p:nvPr/>
        </p:nvSpPr>
        <p:spPr>
          <a:xfrm rot="0">
            <a:off x="2766079" y="7195478"/>
            <a:ext cx="2380601" cy="723459"/>
          </a:xfrm>
          <a:prstGeom prst="rect">
            <a:avLst/>
          </a:prstGeom>
        </p:spPr>
        <p:txBody>
          <a:bodyPr anchor="t" rtlCol="false" tIns="0" lIns="0" bIns="0" rIns="0">
            <a:spAutoFit/>
          </a:bodyPr>
          <a:lstStyle/>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Henrique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30267" y="-1340015"/>
            <a:ext cx="10549772" cy="12876947"/>
          </a:xfrm>
          <a:custGeom>
            <a:avLst/>
            <a:gdLst/>
            <a:ahLst/>
            <a:cxnLst/>
            <a:rect r="r" b="b" t="t" l="l"/>
            <a:pathLst>
              <a:path h="12876947" w="10549772">
                <a:moveTo>
                  <a:pt x="0" y="0"/>
                </a:moveTo>
                <a:lnTo>
                  <a:pt x="10549772" y="0"/>
                </a:lnTo>
                <a:lnTo>
                  <a:pt x="10549772" y="12876947"/>
                </a:lnTo>
                <a:lnTo>
                  <a:pt x="0" y="12876947"/>
                </a:lnTo>
                <a:lnTo>
                  <a:pt x="0" y="0"/>
                </a:lnTo>
                <a:close/>
              </a:path>
            </a:pathLst>
          </a:custGeom>
          <a:blipFill>
            <a:blip r:embed="rId2">
              <a:extLst>
                <a:ext uri="{96DAC541-7B7A-43D3-8B79-37D633B846F1}">
                  <asvg:svgBlip xmlns:asvg="http://schemas.microsoft.com/office/drawing/2016/SVG/main" r:embed="rId3"/>
                </a:ext>
              </a:extLst>
            </a:blip>
            <a:stretch>
              <a:fillRect l="0" t="-42243" r="-30216" b="0"/>
            </a:stretch>
          </a:blipFill>
        </p:spPr>
      </p:sp>
      <p:sp>
        <p:nvSpPr>
          <p:cNvPr name="Freeform 3" id="3"/>
          <p:cNvSpPr/>
          <p:nvPr/>
        </p:nvSpPr>
        <p:spPr>
          <a:xfrm flipH="false" flipV="false" rot="5400000">
            <a:off x="10093388" y="1950238"/>
            <a:ext cx="10490504" cy="6590027"/>
          </a:xfrm>
          <a:custGeom>
            <a:avLst/>
            <a:gdLst/>
            <a:ahLst/>
            <a:cxnLst/>
            <a:rect r="r" b="b" t="t" l="l"/>
            <a:pathLst>
              <a:path h="6590027" w="10490504">
                <a:moveTo>
                  <a:pt x="0" y="0"/>
                </a:moveTo>
                <a:lnTo>
                  <a:pt x="10490503" y="0"/>
                </a:lnTo>
                <a:lnTo>
                  <a:pt x="10490503" y="6590027"/>
                </a:lnTo>
                <a:lnTo>
                  <a:pt x="0" y="6590027"/>
                </a:lnTo>
                <a:lnTo>
                  <a:pt x="0" y="0"/>
                </a:lnTo>
                <a:close/>
              </a:path>
            </a:pathLst>
          </a:custGeom>
          <a:blipFill>
            <a:blip r:embed="rId2">
              <a:extLst>
                <a:ext uri="{96DAC541-7B7A-43D3-8B79-37D633B846F1}">
                  <asvg:svgBlip xmlns:asvg="http://schemas.microsoft.com/office/drawing/2016/SVG/main" r:embed="rId3"/>
                </a:ext>
              </a:extLst>
            </a:blip>
            <a:stretch>
              <a:fillRect l="0" t="0" r="-30951" b="-177945"/>
            </a:stretch>
          </a:blipFill>
        </p:spPr>
      </p:sp>
      <p:sp>
        <p:nvSpPr>
          <p:cNvPr name="Freeform 4" id="4"/>
          <p:cNvSpPr/>
          <p:nvPr/>
        </p:nvSpPr>
        <p:spPr>
          <a:xfrm flipH="false" flipV="false" rot="-5400000">
            <a:off x="12454724" y="3834163"/>
            <a:ext cx="4826026" cy="6022249"/>
          </a:xfrm>
          <a:custGeom>
            <a:avLst/>
            <a:gdLst/>
            <a:ahLst/>
            <a:cxnLst/>
            <a:rect r="r" b="b" t="t" l="l"/>
            <a:pathLst>
              <a:path h="6022249" w="4826026">
                <a:moveTo>
                  <a:pt x="0" y="0"/>
                </a:moveTo>
                <a:lnTo>
                  <a:pt x="4826025" y="0"/>
                </a:lnTo>
                <a:lnTo>
                  <a:pt x="4826025" y="6022249"/>
                </a:lnTo>
                <a:lnTo>
                  <a:pt x="0" y="6022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70615" y="3379681"/>
            <a:ext cx="1377370" cy="1718778"/>
          </a:xfrm>
          <a:custGeom>
            <a:avLst/>
            <a:gdLst/>
            <a:ahLst/>
            <a:cxnLst/>
            <a:rect r="r" b="b" t="t" l="l"/>
            <a:pathLst>
              <a:path h="1718778" w="1377370">
                <a:moveTo>
                  <a:pt x="0" y="0"/>
                </a:moveTo>
                <a:lnTo>
                  <a:pt x="1377370" y="0"/>
                </a:lnTo>
                <a:lnTo>
                  <a:pt x="1377370" y="1718778"/>
                </a:lnTo>
                <a:lnTo>
                  <a:pt x="0" y="1718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645309" y="176107"/>
            <a:ext cx="758578" cy="946607"/>
          </a:xfrm>
          <a:custGeom>
            <a:avLst/>
            <a:gdLst/>
            <a:ahLst/>
            <a:cxnLst/>
            <a:rect r="r" b="b" t="t" l="l"/>
            <a:pathLst>
              <a:path h="946607" w="758578">
                <a:moveTo>
                  <a:pt x="0" y="0"/>
                </a:moveTo>
                <a:lnTo>
                  <a:pt x="758579" y="0"/>
                </a:lnTo>
                <a:lnTo>
                  <a:pt x="758579" y="946607"/>
                </a:lnTo>
                <a:lnTo>
                  <a:pt x="0" y="946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20449" y="514328"/>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3983211" y="2470617"/>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249755" y="1465184"/>
            <a:ext cx="5934181" cy="5934181"/>
          </a:xfrm>
          <a:custGeom>
            <a:avLst/>
            <a:gdLst/>
            <a:ahLst/>
            <a:cxnLst/>
            <a:rect r="r" b="b" t="t" l="l"/>
            <a:pathLst>
              <a:path h="5934181" w="5934181">
                <a:moveTo>
                  <a:pt x="0" y="0"/>
                </a:moveTo>
                <a:lnTo>
                  <a:pt x="5934182" y="0"/>
                </a:lnTo>
                <a:lnTo>
                  <a:pt x="5934182" y="5934181"/>
                </a:lnTo>
                <a:lnTo>
                  <a:pt x="0" y="5934181"/>
                </a:lnTo>
                <a:lnTo>
                  <a:pt x="0" y="0"/>
                </a:lnTo>
                <a:close/>
              </a:path>
            </a:pathLst>
          </a:custGeom>
          <a:blipFill>
            <a:blip r:embed="rId12"/>
            <a:stretch>
              <a:fillRect l="0" t="0" r="0" b="0"/>
            </a:stretch>
          </a:blipFill>
        </p:spPr>
      </p:sp>
      <p:grpSp>
        <p:nvGrpSpPr>
          <p:cNvPr name="Group 10" id="10"/>
          <p:cNvGrpSpPr>
            <a:grpSpLocks noChangeAspect="true"/>
          </p:cNvGrpSpPr>
          <p:nvPr/>
        </p:nvGrpSpPr>
        <p:grpSpPr>
          <a:xfrm rot="0">
            <a:off x="419783" y="5967195"/>
            <a:ext cx="1933890" cy="1933890"/>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23" t="0" r="223" b="0"/>
              </a:stretch>
            </a:blipFill>
          </p:spPr>
        </p:sp>
      </p:grpSp>
      <p:sp>
        <p:nvSpPr>
          <p:cNvPr name="TextBox 14" id="14"/>
          <p:cNvSpPr txBox="true"/>
          <p:nvPr/>
        </p:nvSpPr>
        <p:spPr>
          <a:xfrm rot="0">
            <a:off x="1782251" y="813069"/>
            <a:ext cx="2850598" cy="964833"/>
          </a:xfrm>
          <a:prstGeom prst="rect">
            <a:avLst/>
          </a:prstGeom>
        </p:spPr>
        <p:txBody>
          <a:bodyPr anchor="t" rtlCol="false" tIns="0" lIns="0" bIns="0" rIns="0">
            <a:spAutoFit/>
          </a:bodyPr>
          <a:lstStyle/>
          <a:p>
            <a:pPr algn="l">
              <a:lnSpc>
                <a:spcPts val="3390"/>
              </a:lnSpc>
            </a:pPr>
            <a:r>
              <a:rPr lang="en-US" sz="3767" spc="278">
                <a:solidFill>
                  <a:srgbClr val="008000"/>
                </a:solidFill>
                <a:latin typeface="ITC Avant Garde Gothic"/>
                <a:ea typeface="ITC Avant Garde Gothic"/>
                <a:cs typeface="ITC Avant Garde Gothic"/>
                <a:sym typeface="ITC Avant Garde Gothic"/>
              </a:rPr>
              <a:t>TidyVilleSJ</a:t>
            </a:r>
          </a:p>
          <a:p>
            <a:pPr algn="l" marL="0" indent="0" lvl="0">
              <a:lnSpc>
                <a:spcPts val="3390"/>
              </a:lnSpc>
              <a:spcBef>
                <a:spcPct val="0"/>
              </a:spcBef>
            </a:pPr>
          </a:p>
        </p:txBody>
      </p:sp>
      <p:sp>
        <p:nvSpPr>
          <p:cNvPr name="TextBox 15" id="15"/>
          <p:cNvSpPr txBox="true"/>
          <p:nvPr/>
        </p:nvSpPr>
        <p:spPr>
          <a:xfrm rot="0">
            <a:off x="1782251" y="289172"/>
            <a:ext cx="3470159" cy="443906"/>
          </a:xfrm>
          <a:prstGeom prst="rect">
            <a:avLst/>
          </a:prstGeom>
        </p:spPr>
        <p:txBody>
          <a:bodyPr anchor="t" rtlCol="false" tIns="0" lIns="0" bIns="0" rIns="0">
            <a:spAutoFit/>
          </a:bodyPr>
          <a:lstStyle/>
          <a:p>
            <a:pPr algn="l" marL="0" indent="0" lvl="0">
              <a:lnSpc>
                <a:spcPts val="2747"/>
              </a:lnSpc>
              <a:spcBef>
                <a:spcPct val="0"/>
              </a:spcBef>
            </a:pPr>
            <a:r>
              <a:rPr lang="en-US" b="true" sz="3052">
                <a:solidFill>
                  <a:srgbClr val="3B3B3B"/>
                </a:solidFill>
                <a:latin typeface="ITC Avant Garde Gothic Bold"/>
                <a:ea typeface="ITC Avant Garde Gothic Bold"/>
                <a:cs typeface="ITC Avant Garde Gothic Bold"/>
                <a:sym typeface="ITC Avant Garde Gothic Bold"/>
              </a:rPr>
              <a:t>UMA INICIATIVA</a:t>
            </a:r>
          </a:p>
        </p:txBody>
      </p:sp>
      <p:sp>
        <p:nvSpPr>
          <p:cNvPr name="TextBox 16" id="16"/>
          <p:cNvSpPr txBox="true"/>
          <p:nvPr/>
        </p:nvSpPr>
        <p:spPr>
          <a:xfrm rot="0">
            <a:off x="560953" y="2678721"/>
            <a:ext cx="8154726" cy="2907031"/>
          </a:xfrm>
          <a:prstGeom prst="rect">
            <a:avLst/>
          </a:prstGeom>
        </p:spPr>
        <p:txBody>
          <a:bodyPr anchor="t" rtlCol="false" tIns="0" lIns="0" bIns="0" rIns="0">
            <a:spAutoFit/>
          </a:bodyPr>
          <a:lstStyle/>
          <a:p>
            <a:pPr algn="just">
              <a:lnSpc>
                <a:spcPts val="3839"/>
              </a:lnSpc>
            </a:pPr>
            <a:r>
              <a:rPr lang="en-US" sz="2399">
                <a:solidFill>
                  <a:srgbClr val="000000"/>
                </a:solidFill>
                <a:latin typeface="Poppins"/>
                <a:ea typeface="Poppins"/>
                <a:cs typeface="Poppins"/>
                <a:sym typeface="Poppins"/>
              </a:rPr>
              <a:t>Sou uma empresa de técnologia, criada por cinco amigos apaixonados por inovação que se uniram para criar um aplicativo que melhora a infraestrutura urbana, conectando cidadãos e autoridades. Gerando assim cidades melhores para se morar.</a:t>
            </a:r>
          </a:p>
        </p:txBody>
      </p:sp>
      <p:sp>
        <p:nvSpPr>
          <p:cNvPr name="TextBox 17" id="17"/>
          <p:cNvSpPr txBox="true"/>
          <p:nvPr/>
        </p:nvSpPr>
        <p:spPr>
          <a:xfrm rot="0">
            <a:off x="0" y="1771652"/>
            <a:ext cx="6790853" cy="834048"/>
          </a:xfrm>
          <a:prstGeom prst="rect">
            <a:avLst/>
          </a:prstGeom>
        </p:spPr>
        <p:txBody>
          <a:bodyPr anchor="t" rtlCol="false" tIns="0" lIns="0" bIns="0" rIns="0">
            <a:spAutoFit/>
          </a:bodyPr>
          <a:lstStyle/>
          <a:p>
            <a:pPr algn="ctr">
              <a:lnSpc>
                <a:spcPts val="6211"/>
              </a:lnSpc>
            </a:pPr>
            <a:r>
              <a:rPr lang="en-US" b="true" sz="6211">
                <a:solidFill>
                  <a:srgbClr val="2A4C09"/>
                </a:solidFill>
                <a:latin typeface="Roca One Bold"/>
                <a:ea typeface="Roca One Bold"/>
                <a:cs typeface="Roca One Bold"/>
                <a:sym typeface="Roca One Bold"/>
              </a:rPr>
              <a:t>Quem sou eu?</a:t>
            </a:r>
          </a:p>
        </p:txBody>
      </p:sp>
      <p:grpSp>
        <p:nvGrpSpPr>
          <p:cNvPr name="Group 18" id="18"/>
          <p:cNvGrpSpPr>
            <a:grpSpLocks noChangeAspect="true"/>
          </p:cNvGrpSpPr>
          <p:nvPr/>
        </p:nvGrpSpPr>
        <p:grpSpPr>
          <a:xfrm rot="0">
            <a:off x="2157572" y="8091585"/>
            <a:ext cx="1933890" cy="1933890"/>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4"/>
              <a:stretch>
                <a:fillRect l="223" t="0" r="223" b="0"/>
              </a:stretch>
            </a:blipFill>
          </p:spPr>
        </p:sp>
      </p:grpSp>
      <p:grpSp>
        <p:nvGrpSpPr>
          <p:cNvPr name="Group 22" id="22"/>
          <p:cNvGrpSpPr>
            <a:grpSpLocks noChangeAspect="true"/>
          </p:cNvGrpSpPr>
          <p:nvPr/>
        </p:nvGrpSpPr>
        <p:grpSpPr>
          <a:xfrm rot="0">
            <a:off x="3956379" y="5967195"/>
            <a:ext cx="1933890" cy="1933890"/>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5"/>
              <a:stretch>
                <a:fillRect l="-56618" t="-16746" r="223" b="-92966"/>
              </a:stretch>
            </a:blipFill>
          </p:spPr>
        </p:sp>
      </p:grpSp>
      <p:sp>
        <p:nvSpPr>
          <p:cNvPr name="TextBox 26" id="26"/>
          <p:cNvSpPr txBox="true"/>
          <p:nvPr/>
        </p:nvSpPr>
        <p:spPr>
          <a:xfrm rot="0">
            <a:off x="4632849" y="7939185"/>
            <a:ext cx="2255693" cy="723459"/>
          </a:xfrm>
          <a:prstGeom prst="rect">
            <a:avLst/>
          </a:prstGeom>
        </p:spPr>
        <p:txBody>
          <a:bodyPr anchor="t" rtlCol="false" tIns="0" lIns="0" bIns="0" rIns="0">
            <a:spAutoFit/>
          </a:bodyPr>
          <a:lstStyle/>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Nicholas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30267" y="-1340015"/>
            <a:ext cx="10549772" cy="12876947"/>
          </a:xfrm>
          <a:custGeom>
            <a:avLst/>
            <a:gdLst/>
            <a:ahLst/>
            <a:cxnLst/>
            <a:rect r="r" b="b" t="t" l="l"/>
            <a:pathLst>
              <a:path h="12876947" w="10549772">
                <a:moveTo>
                  <a:pt x="0" y="0"/>
                </a:moveTo>
                <a:lnTo>
                  <a:pt x="10549772" y="0"/>
                </a:lnTo>
                <a:lnTo>
                  <a:pt x="10549772" y="12876947"/>
                </a:lnTo>
                <a:lnTo>
                  <a:pt x="0" y="12876947"/>
                </a:lnTo>
                <a:lnTo>
                  <a:pt x="0" y="0"/>
                </a:lnTo>
                <a:close/>
              </a:path>
            </a:pathLst>
          </a:custGeom>
          <a:blipFill>
            <a:blip r:embed="rId2">
              <a:extLst>
                <a:ext uri="{96DAC541-7B7A-43D3-8B79-37D633B846F1}">
                  <asvg:svgBlip xmlns:asvg="http://schemas.microsoft.com/office/drawing/2016/SVG/main" r:embed="rId3"/>
                </a:ext>
              </a:extLst>
            </a:blip>
            <a:stretch>
              <a:fillRect l="0" t="-42243" r="-30216" b="0"/>
            </a:stretch>
          </a:blipFill>
        </p:spPr>
      </p:sp>
      <p:sp>
        <p:nvSpPr>
          <p:cNvPr name="Freeform 3" id="3"/>
          <p:cNvSpPr/>
          <p:nvPr/>
        </p:nvSpPr>
        <p:spPr>
          <a:xfrm flipH="false" flipV="false" rot="5400000">
            <a:off x="10093388" y="1950238"/>
            <a:ext cx="10490504" cy="6590027"/>
          </a:xfrm>
          <a:custGeom>
            <a:avLst/>
            <a:gdLst/>
            <a:ahLst/>
            <a:cxnLst/>
            <a:rect r="r" b="b" t="t" l="l"/>
            <a:pathLst>
              <a:path h="6590027" w="10490504">
                <a:moveTo>
                  <a:pt x="0" y="0"/>
                </a:moveTo>
                <a:lnTo>
                  <a:pt x="10490503" y="0"/>
                </a:lnTo>
                <a:lnTo>
                  <a:pt x="10490503" y="6590027"/>
                </a:lnTo>
                <a:lnTo>
                  <a:pt x="0" y="6590027"/>
                </a:lnTo>
                <a:lnTo>
                  <a:pt x="0" y="0"/>
                </a:lnTo>
                <a:close/>
              </a:path>
            </a:pathLst>
          </a:custGeom>
          <a:blipFill>
            <a:blip r:embed="rId2">
              <a:extLst>
                <a:ext uri="{96DAC541-7B7A-43D3-8B79-37D633B846F1}">
                  <asvg:svgBlip xmlns:asvg="http://schemas.microsoft.com/office/drawing/2016/SVG/main" r:embed="rId3"/>
                </a:ext>
              </a:extLst>
            </a:blip>
            <a:stretch>
              <a:fillRect l="0" t="0" r="-30951" b="-177945"/>
            </a:stretch>
          </a:blipFill>
        </p:spPr>
      </p:sp>
      <p:sp>
        <p:nvSpPr>
          <p:cNvPr name="Freeform 4" id="4"/>
          <p:cNvSpPr/>
          <p:nvPr/>
        </p:nvSpPr>
        <p:spPr>
          <a:xfrm flipH="false" flipV="false" rot="-5400000">
            <a:off x="12454724" y="3834163"/>
            <a:ext cx="4826026" cy="6022249"/>
          </a:xfrm>
          <a:custGeom>
            <a:avLst/>
            <a:gdLst/>
            <a:ahLst/>
            <a:cxnLst/>
            <a:rect r="r" b="b" t="t" l="l"/>
            <a:pathLst>
              <a:path h="6022249" w="4826026">
                <a:moveTo>
                  <a:pt x="0" y="0"/>
                </a:moveTo>
                <a:lnTo>
                  <a:pt x="4826025" y="0"/>
                </a:lnTo>
                <a:lnTo>
                  <a:pt x="4826025" y="6022249"/>
                </a:lnTo>
                <a:lnTo>
                  <a:pt x="0" y="6022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70615" y="3379681"/>
            <a:ext cx="1377370" cy="1718778"/>
          </a:xfrm>
          <a:custGeom>
            <a:avLst/>
            <a:gdLst/>
            <a:ahLst/>
            <a:cxnLst/>
            <a:rect r="r" b="b" t="t" l="l"/>
            <a:pathLst>
              <a:path h="1718778" w="1377370">
                <a:moveTo>
                  <a:pt x="0" y="0"/>
                </a:moveTo>
                <a:lnTo>
                  <a:pt x="1377370" y="0"/>
                </a:lnTo>
                <a:lnTo>
                  <a:pt x="1377370" y="1718778"/>
                </a:lnTo>
                <a:lnTo>
                  <a:pt x="0" y="1718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645309" y="176107"/>
            <a:ext cx="758578" cy="946607"/>
          </a:xfrm>
          <a:custGeom>
            <a:avLst/>
            <a:gdLst/>
            <a:ahLst/>
            <a:cxnLst/>
            <a:rect r="r" b="b" t="t" l="l"/>
            <a:pathLst>
              <a:path h="946607" w="758578">
                <a:moveTo>
                  <a:pt x="0" y="0"/>
                </a:moveTo>
                <a:lnTo>
                  <a:pt x="758579" y="0"/>
                </a:lnTo>
                <a:lnTo>
                  <a:pt x="758579" y="946607"/>
                </a:lnTo>
                <a:lnTo>
                  <a:pt x="0" y="946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20449" y="514328"/>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3983211" y="2470617"/>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249755" y="1465184"/>
            <a:ext cx="5934181" cy="5934181"/>
          </a:xfrm>
          <a:custGeom>
            <a:avLst/>
            <a:gdLst/>
            <a:ahLst/>
            <a:cxnLst/>
            <a:rect r="r" b="b" t="t" l="l"/>
            <a:pathLst>
              <a:path h="5934181" w="5934181">
                <a:moveTo>
                  <a:pt x="0" y="0"/>
                </a:moveTo>
                <a:lnTo>
                  <a:pt x="5934182" y="0"/>
                </a:lnTo>
                <a:lnTo>
                  <a:pt x="5934182" y="5934181"/>
                </a:lnTo>
                <a:lnTo>
                  <a:pt x="0" y="5934181"/>
                </a:lnTo>
                <a:lnTo>
                  <a:pt x="0" y="0"/>
                </a:lnTo>
                <a:close/>
              </a:path>
            </a:pathLst>
          </a:custGeom>
          <a:blipFill>
            <a:blip r:embed="rId12"/>
            <a:stretch>
              <a:fillRect l="0" t="0" r="0" b="0"/>
            </a:stretch>
          </a:blipFill>
        </p:spPr>
      </p:sp>
      <p:grpSp>
        <p:nvGrpSpPr>
          <p:cNvPr name="Group 10" id="10"/>
          <p:cNvGrpSpPr>
            <a:grpSpLocks noChangeAspect="true"/>
          </p:cNvGrpSpPr>
          <p:nvPr/>
        </p:nvGrpSpPr>
        <p:grpSpPr>
          <a:xfrm rot="0">
            <a:off x="419783" y="5967195"/>
            <a:ext cx="1933890" cy="1933890"/>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23" t="0" r="223" b="0"/>
              </a:stretch>
            </a:blipFill>
          </p:spPr>
        </p:sp>
      </p:grpSp>
      <p:sp>
        <p:nvSpPr>
          <p:cNvPr name="TextBox 14" id="14"/>
          <p:cNvSpPr txBox="true"/>
          <p:nvPr/>
        </p:nvSpPr>
        <p:spPr>
          <a:xfrm rot="0">
            <a:off x="1782251" y="813069"/>
            <a:ext cx="2850598" cy="964833"/>
          </a:xfrm>
          <a:prstGeom prst="rect">
            <a:avLst/>
          </a:prstGeom>
        </p:spPr>
        <p:txBody>
          <a:bodyPr anchor="t" rtlCol="false" tIns="0" lIns="0" bIns="0" rIns="0">
            <a:spAutoFit/>
          </a:bodyPr>
          <a:lstStyle/>
          <a:p>
            <a:pPr algn="l">
              <a:lnSpc>
                <a:spcPts val="3390"/>
              </a:lnSpc>
            </a:pPr>
            <a:r>
              <a:rPr lang="en-US" sz="3767" spc="278">
                <a:solidFill>
                  <a:srgbClr val="008000"/>
                </a:solidFill>
                <a:latin typeface="ITC Avant Garde Gothic"/>
                <a:ea typeface="ITC Avant Garde Gothic"/>
                <a:cs typeface="ITC Avant Garde Gothic"/>
                <a:sym typeface="ITC Avant Garde Gothic"/>
              </a:rPr>
              <a:t>TidyVilleSJ</a:t>
            </a:r>
          </a:p>
          <a:p>
            <a:pPr algn="l" marL="0" indent="0" lvl="0">
              <a:lnSpc>
                <a:spcPts val="3390"/>
              </a:lnSpc>
              <a:spcBef>
                <a:spcPct val="0"/>
              </a:spcBef>
            </a:pPr>
          </a:p>
        </p:txBody>
      </p:sp>
      <p:sp>
        <p:nvSpPr>
          <p:cNvPr name="TextBox 15" id="15"/>
          <p:cNvSpPr txBox="true"/>
          <p:nvPr/>
        </p:nvSpPr>
        <p:spPr>
          <a:xfrm rot="0">
            <a:off x="1782251" y="289172"/>
            <a:ext cx="3470159" cy="443906"/>
          </a:xfrm>
          <a:prstGeom prst="rect">
            <a:avLst/>
          </a:prstGeom>
        </p:spPr>
        <p:txBody>
          <a:bodyPr anchor="t" rtlCol="false" tIns="0" lIns="0" bIns="0" rIns="0">
            <a:spAutoFit/>
          </a:bodyPr>
          <a:lstStyle/>
          <a:p>
            <a:pPr algn="l" marL="0" indent="0" lvl="0">
              <a:lnSpc>
                <a:spcPts val="2747"/>
              </a:lnSpc>
              <a:spcBef>
                <a:spcPct val="0"/>
              </a:spcBef>
            </a:pPr>
            <a:r>
              <a:rPr lang="en-US" b="true" sz="3052">
                <a:solidFill>
                  <a:srgbClr val="3B3B3B"/>
                </a:solidFill>
                <a:latin typeface="ITC Avant Garde Gothic Bold"/>
                <a:ea typeface="ITC Avant Garde Gothic Bold"/>
                <a:cs typeface="ITC Avant Garde Gothic Bold"/>
                <a:sym typeface="ITC Avant Garde Gothic Bold"/>
              </a:rPr>
              <a:t>UMA INICIATIVA</a:t>
            </a:r>
          </a:p>
        </p:txBody>
      </p:sp>
      <p:sp>
        <p:nvSpPr>
          <p:cNvPr name="TextBox 16" id="16"/>
          <p:cNvSpPr txBox="true"/>
          <p:nvPr/>
        </p:nvSpPr>
        <p:spPr>
          <a:xfrm rot="0">
            <a:off x="560953" y="2678721"/>
            <a:ext cx="8154726" cy="2907031"/>
          </a:xfrm>
          <a:prstGeom prst="rect">
            <a:avLst/>
          </a:prstGeom>
        </p:spPr>
        <p:txBody>
          <a:bodyPr anchor="t" rtlCol="false" tIns="0" lIns="0" bIns="0" rIns="0">
            <a:spAutoFit/>
          </a:bodyPr>
          <a:lstStyle/>
          <a:p>
            <a:pPr algn="just">
              <a:lnSpc>
                <a:spcPts val="3839"/>
              </a:lnSpc>
            </a:pPr>
            <a:r>
              <a:rPr lang="en-US" sz="2399">
                <a:solidFill>
                  <a:srgbClr val="000000"/>
                </a:solidFill>
                <a:latin typeface="Poppins"/>
                <a:ea typeface="Poppins"/>
                <a:cs typeface="Poppins"/>
                <a:sym typeface="Poppins"/>
              </a:rPr>
              <a:t>Sou uma empresa de técnologia, criada por cinco amigos apaixonados por inovação que se uniram para criar um aplicativo que melhora a infraestrutura urbana, conectando cidadãos e autoridades. Gerando assim cidades melhores para se morar.</a:t>
            </a:r>
          </a:p>
        </p:txBody>
      </p:sp>
      <p:sp>
        <p:nvSpPr>
          <p:cNvPr name="TextBox 17" id="17"/>
          <p:cNvSpPr txBox="true"/>
          <p:nvPr/>
        </p:nvSpPr>
        <p:spPr>
          <a:xfrm rot="0">
            <a:off x="0" y="1771652"/>
            <a:ext cx="6790853" cy="834048"/>
          </a:xfrm>
          <a:prstGeom prst="rect">
            <a:avLst/>
          </a:prstGeom>
        </p:spPr>
        <p:txBody>
          <a:bodyPr anchor="t" rtlCol="false" tIns="0" lIns="0" bIns="0" rIns="0">
            <a:spAutoFit/>
          </a:bodyPr>
          <a:lstStyle/>
          <a:p>
            <a:pPr algn="ctr">
              <a:lnSpc>
                <a:spcPts val="6211"/>
              </a:lnSpc>
            </a:pPr>
            <a:r>
              <a:rPr lang="en-US" b="true" sz="6211">
                <a:solidFill>
                  <a:srgbClr val="2A4C09"/>
                </a:solidFill>
                <a:latin typeface="Roca One Bold"/>
                <a:ea typeface="Roca One Bold"/>
                <a:cs typeface="Roca One Bold"/>
                <a:sym typeface="Roca One Bold"/>
              </a:rPr>
              <a:t>Quem sou eu?</a:t>
            </a:r>
          </a:p>
        </p:txBody>
      </p:sp>
      <p:grpSp>
        <p:nvGrpSpPr>
          <p:cNvPr name="Group 18" id="18"/>
          <p:cNvGrpSpPr>
            <a:grpSpLocks noChangeAspect="true"/>
          </p:cNvGrpSpPr>
          <p:nvPr/>
        </p:nvGrpSpPr>
        <p:grpSpPr>
          <a:xfrm rot="0">
            <a:off x="2157572" y="8091585"/>
            <a:ext cx="1933890" cy="1933890"/>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4"/>
              <a:stretch>
                <a:fillRect l="223" t="0" r="223" b="0"/>
              </a:stretch>
            </a:blipFill>
          </p:spPr>
        </p:sp>
      </p:grpSp>
      <p:grpSp>
        <p:nvGrpSpPr>
          <p:cNvPr name="Group 22" id="22"/>
          <p:cNvGrpSpPr>
            <a:grpSpLocks noChangeAspect="true"/>
          </p:cNvGrpSpPr>
          <p:nvPr/>
        </p:nvGrpSpPr>
        <p:grpSpPr>
          <a:xfrm rot="0">
            <a:off x="3956379" y="5967195"/>
            <a:ext cx="1933890" cy="1933890"/>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5"/>
              <a:stretch>
                <a:fillRect l="-58622" t="-16746" r="223" b="-95653"/>
              </a:stretch>
            </a:blipFill>
          </p:spPr>
        </p:sp>
      </p:grpSp>
      <p:grpSp>
        <p:nvGrpSpPr>
          <p:cNvPr name="Group 26" id="26"/>
          <p:cNvGrpSpPr>
            <a:grpSpLocks noChangeAspect="true"/>
          </p:cNvGrpSpPr>
          <p:nvPr/>
        </p:nvGrpSpPr>
        <p:grpSpPr>
          <a:xfrm rot="0">
            <a:off x="5605153" y="8091585"/>
            <a:ext cx="1933890" cy="1933890"/>
            <a:chOff x="0" y="0"/>
            <a:chExt cx="14840029" cy="14840029"/>
          </a:xfrm>
        </p:grpSpPr>
        <p:sp>
          <p:nvSpPr>
            <p:cNvPr name="Freeform 27" id="2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8" id="2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9" id="2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6"/>
              <a:stretch>
                <a:fillRect l="223" t="-22209" r="223" b="-55782"/>
              </a:stretch>
            </a:blipFill>
          </p:spPr>
        </p:sp>
      </p:grpSp>
      <p:sp>
        <p:nvSpPr>
          <p:cNvPr name="TextBox 30" id="30"/>
          <p:cNvSpPr txBox="true"/>
          <p:nvPr/>
        </p:nvSpPr>
        <p:spPr>
          <a:xfrm rot="0">
            <a:off x="5890269" y="7246965"/>
            <a:ext cx="4067933" cy="723459"/>
          </a:xfrm>
          <a:prstGeom prst="rect">
            <a:avLst/>
          </a:prstGeom>
        </p:spPr>
        <p:txBody>
          <a:bodyPr anchor="t" rtlCol="false" tIns="0" lIns="0" bIns="0" rIns="0">
            <a:spAutoFit/>
          </a:bodyPr>
          <a:lstStyle/>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Vinicius Pereda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84926" y="-1163587"/>
            <a:ext cx="10549772" cy="12876947"/>
          </a:xfrm>
          <a:custGeom>
            <a:avLst/>
            <a:gdLst/>
            <a:ahLst/>
            <a:cxnLst/>
            <a:rect r="r" b="b" t="t" l="l"/>
            <a:pathLst>
              <a:path h="12876947" w="10549772">
                <a:moveTo>
                  <a:pt x="0" y="0"/>
                </a:moveTo>
                <a:lnTo>
                  <a:pt x="10549772" y="0"/>
                </a:lnTo>
                <a:lnTo>
                  <a:pt x="10549772" y="12876946"/>
                </a:lnTo>
                <a:lnTo>
                  <a:pt x="0" y="12876946"/>
                </a:lnTo>
                <a:lnTo>
                  <a:pt x="0" y="0"/>
                </a:lnTo>
                <a:close/>
              </a:path>
            </a:pathLst>
          </a:custGeom>
          <a:blipFill>
            <a:blip r:embed="rId2">
              <a:extLst>
                <a:ext uri="{96DAC541-7B7A-43D3-8B79-37D633B846F1}">
                  <asvg:svgBlip xmlns:asvg="http://schemas.microsoft.com/office/drawing/2016/SVG/main" r:embed="rId3"/>
                </a:ext>
              </a:extLst>
            </a:blip>
            <a:stretch>
              <a:fillRect l="0" t="-42243" r="-30216" b="0"/>
            </a:stretch>
          </a:blipFill>
        </p:spPr>
      </p:sp>
      <p:sp>
        <p:nvSpPr>
          <p:cNvPr name="Freeform 3" id="3"/>
          <p:cNvSpPr/>
          <p:nvPr/>
        </p:nvSpPr>
        <p:spPr>
          <a:xfrm flipH="false" flipV="false" rot="5400000">
            <a:off x="10093388" y="1950238"/>
            <a:ext cx="10490504" cy="6590027"/>
          </a:xfrm>
          <a:custGeom>
            <a:avLst/>
            <a:gdLst/>
            <a:ahLst/>
            <a:cxnLst/>
            <a:rect r="r" b="b" t="t" l="l"/>
            <a:pathLst>
              <a:path h="6590027" w="10490504">
                <a:moveTo>
                  <a:pt x="0" y="0"/>
                </a:moveTo>
                <a:lnTo>
                  <a:pt x="10490503" y="0"/>
                </a:lnTo>
                <a:lnTo>
                  <a:pt x="10490503" y="6590027"/>
                </a:lnTo>
                <a:lnTo>
                  <a:pt x="0" y="6590027"/>
                </a:lnTo>
                <a:lnTo>
                  <a:pt x="0" y="0"/>
                </a:lnTo>
                <a:close/>
              </a:path>
            </a:pathLst>
          </a:custGeom>
          <a:blipFill>
            <a:blip r:embed="rId2">
              <a:extLst>
                <a:ext uri="{96DAC541-7B7A-43D3-8B79-37D633B846F1}">
                  <asvg:svgBlip xmlns:asvg="http://schemas.microsoft.com/office/drawing/2016/SVG/main" r:embed="rId3"/>
                </a:ext>
              </a:extLst>
            </a:blip>
            <a:stretch>
              <a:fillRect l="0" t="0" r="-30951" b="-177945"/>
            </a:stretch>
          </a:blipFill>
        </p:spPr>
      </p:sp>
      <p:sp>
        <p:nvSpPr>
          <p:cNvPr name="Freeform 4" id="4"/>
          <p:cNvSpPr/>
          <p:nvPr/>
        </p:nvSpPr>
        <p:spPr>
          <a:xfrm flipH="false" flipV="false" rot="-5400000">
            <a:off x="12454724" y="3834163"/>
            <a:ext cx="4826026" cy="6022249"/>
          </a:xfrm>
          <a:custGeom>
            <a:avLst/>
            <a:gdLst/>
            <a:ahLst/>
            <a:cxnLst/>
            <a:rect r="r" b="b" t="t" l="l"/>
            <a:pathLst>
              <a:path h="6022249" w="4826026">
                <a:moveTo>
                  <a:pt x="0" y="0"/>
                </a:moveTo>
                <a:lnTo>
                  <a:pt x="4826025" y="0"/>
                </a:lnTo>
                <a:lnTo>
                  <a:pt x="4826025" y="6022249"/>
                </a:lnTo>
                <a:lnTo>
                  <a:pt x="0" y="6022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570615" y="3379681"/>
            <a:ext cx="1377370" cy="1718778"/>
          </a:xfrm>
          <a:custGeom>
            <a:avLst/>
            <a:gdLst/>
            <a:ahLst/>
            <a:cxnLst/>
            <a:rect r="r" b="b" t="t" l="l"/>
            <a:pathLst>
              <a:path h="1718778" w="1377370">
                <a:moveTo>
                  <a:pt x="0" y="0"/>
                </a:moveTo>
                <a:lnTo>
                  <a:pt x="1377370" y="0"/>
                </a:lnTo>
                <a:lnTo>
                  <a:pt x="1377370" y="1718778"/>
                </a:lnTo>
                <a:lnTo>
                  <a:pt x="0" y="1718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645309" y="176107"/>
            <a:ext cx="758578" cy="946607"/>
          </a:xfrm>
          <a:custGeom>
            <a:avLst/>
            <a:gdLst/>
            <a:ahLst/>
            <a:cxnLst/>
            <a:rect r="r" b="b" t="t" l="l"/>
            <a:pathLst>
              <a:path h="946607" w="758578">
                <a:moveTo>
                  <a:pt x="0" y="0"/>
                </a:moveTo>
                <a:lnTo>
                  <a:pt x="758579" y="0"/>
                </a:lnTo>
                <a:lnTo>
                  <a:pt x="758579" y="946607"/>
                </a:lnTo>
                <a:lnTo>
                  <a:pt x="0" y="9466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20449" y="514328"/>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400000">
            <a:off x="3983211" y="2470617"/>
            <a:ext cx="216502" cy="270166"/>
          </a:xfrm>
          <a:custGeom>
            <a:avLst/>
            <a:gdLst/>
            <a:ahLst/>
            <a:cxnLst/>
            <a:rect r="r" b="b" t="t" l="l"/>
            <a:pathLst>
              <a:path h="270166" w="216502">
                <a:moveTo>
                  <a:pt x="0" y="0"/>
                </a:moveTo>
                <a:lnTo>
                  <a:pt x="216502" y="0"/>
                </a:lnTo>
                <a:lnTo>
                  <a:pt x="216502" y="270166"/>
                </a:lnTo>
                <a:lnTo>
                  <a:pt x="0" y="2701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249755" y="1465184"/>
            <a:ext cx="5934181" cy="5934181"/>
          </a:xfrm>
          <a:custGeom>
            <a:avLst/>
            <a:gdLst/>
            <a:ahLst/>
            <a:cxnLst/>
            <a:rect r="r" b="b" t="t" l="l"/>
            <a:pathLst>
              <a:path h="5934181" w="5934181">
                <a:moveTo>
                  <a:pt x="0" y="0"/>
                </a:moveTo>
                <a:lnTo>
                  <a:pt x="5934182" y="0"/>
                </a:lnTo>
                <a:lnTo>
                  <a:pt x="5934182" y="5934181"/>
                </a:lnTo>
                <a:lnTo>
                  <a:pt x="0" y="5934181"/>
                </a:lnTo>
                <a:lnTo>
                  <a:pt x="0" y="0"/>
                </a:lnTo>
                <a:close/>
              </a:path>
            </a:pathLst>
          </a:custGeom>
          <a:blipFill>
            <a:blip r:embed="rId12"/>
            <a:stretch>
              <a:fillRect l="0" t="0" r="0" b="0"/>
            </a:stretch>
          </a:blipFill>
        </p:spPr>
      </p:sp>
      <p:grpSp>
        <p:nvGrpSpPr>
          <p:cNvPr name="Group 10" id="10"/>
          <p:cNvGrpSpPr>
            <a:grpSpLocks noChangeAspect="true"/>
          </p:cNvGrpSpPr>
          <p:nvPr/>
        </p:nvGrpSpPr>
        <p:grpSpPr>
          <a:xfrm rot="0">
            <a:off x="419783" y="5967195"/>
            <a:ext cx="1933890" cy="1933890"/>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3"/>
              <a:stretch>
                <a:fillRect l="223" t="0" r="223" b="0"/>
              </a:stretch>
            </a:blipFill>
          </p:spPr>
        </p:sp>
      </p:grpSp>
      <p:sp>
        <p:nvSpPr>
          <p:cNvPr name="TextBox 14" id="14"/>
          <p:cNvSpPr txBox="true"/>
          <p:nvPr/>
        </p:nvSpPr>
        <p:spPr>
          <a:xfrm rot="0">
            <a:off x="1782251" y="813069"/>
            <a:ext cx="2850598" cy="964833"/>
          </a:xfrm>
          <a:prstGeom prst="rect">
            <a:avLst/>
          </a:prstGeom>
        </p:spPr>
        <p:txBody>
          <a:bodyPr anchor="t" rtlCol="false" tIns="0" lIns="0" bIns="0" rIns="0">
            <a:spAutoFit/>
          </a:bodyPr>
          <a:lstStyle/>
          <a:p>
            <a:pPr algn="l">
              <a:lnSpc>
                <a:spcPts val="3390"/>
              </a:lnSpc>
            </a:pPr>
            <a:r>
              <a:rPr lang="en-US" sz="3767" spc="278">
                <a:solidFill>
                  <a:srgbClr val="008000"/>
                </a:solidFill>
                <a:latin typeface="ITC Avant Garde Gothic"/>
                <a:ea typeface="ITC Avant Garde Gothic"/>
                <a:cs typeface="ITC Avant Garde Gothic"/>
                <a:sym typeface="ITC Avant Garde Gothic"/>
              </a:rPr>
              <a:t>TidyVilleSJ</a:t>
            </a:r>
          </a:p>
          <a:p>
            <a:pPr algn="l" marL="0" indent="0" lvl="0">
              <a:lnSpc>
                <a:spcPts val="3390"/>
              </a:lnSpc>
              <a:spcBef>
                <a:spcPct val="0"/>
              </a:spcBef>
            </a:pPr>
          </a:p>
        </p:txBody>
      </p:sp>
      <p:sp>
        <p:nvSpPr>
          <p:cNvPr name="TextBox 15" id="15"/>
          <p:cNvSpPr txBox="true"/>
          <p:nvPr/>
        </p:nvSpPr>
        <p:spPr>
          <a:xfrm rot="0">
            <a:off x="1782251" y="289172"/>
            <a:ext cx="3470159" cy="443906"/>
          </a:xfrm>
          <a:prstGeom prst="rect">
            <a:avLst/>
          </a:prstGeom>
        </p:spPr>
        <p:txBody>
          <a:bodyPr anchor="t" rtlCol="false" tIns="0" lIns="0" bIns="0" rIns="0">
            <a:spAutoFit/>
          </a:bodyPr>
          <a:lstStyle/>
          <a:p>
            <a:pPr algn="l" marL="0" indent="0" lvl="0">
              <a:lnSpc>
                <a:spcPts val="2747"/>
              </a:lnSpc>
              <a:spcBef>
                <a:spcPct val="0"/>
              </a:spcBef>
            </a:pPr>
            <a:r>
              <a:rPr lang="en-US" b="true" sz="3052">
                <a:solidFill>
                  <a:srgbClr val="3B3B3B"/>
                </a:solidFill>
                <a:latin typeface="ITC Avant Garde Gothic Bold"/>
                <a:ea typeface="ITC Avant Garde Gothic Bold"/>
                <a:cs typeface="ITC Avant Garde Gothic Bold"/>
                <a:sym typeface="ITC Avant Garde Gothic Bold"/>
              </a:rPr>
              <a:t>UMA INICIATIVA</a:t>
            </a:r>
          </a:p>
        </p:txBody>
      </p:sp>
      <p:sp>
        <p:nvSpPr>
          <p:cNvPr name="TextBox 16" id="16"/>
          <p:cNvSpPr txBox="true"/>
          <p:nvPr/>
        </p:nvSpPr>
        <p:spPr>
          <a:xfrm rot="0">
            <a:off x="560953" y="2678721"/>
            <a:ext cx="8154726" cy="2907031"/>
          </a:xfrm>
          <a:prstGeom prst="rect">
            <a:avLst/>
          </a:prstGeom>
        </p:spPr>
        <p:txBody>
          <a:bodyPr anchor="t" rtlCol="false" tIns="0" lIns="0" bIns="0" rIns="0">
            <a:spAutoFit/>
          </a:bodyPr>
          <a:lstStyle/>
          <a:p>
            <a:pPr algn="just">
              <a:lnSpc>
                <a:spcPts val="3839"/>
              </a:lnSpc>
            </a:pPr>
            <a:r>
              <a:rPr lang="en-US" sz="2399">
                <a:solidFill>
                  <a:srgbClr val="000000"/>
                </a:solidFill>
                <a:latin typeface="Poppins"/>
                <a:ea typeface="Poppins"/>
                <a:cs typeface="Poppins"/>
                <a:sym typeface="Poppins"/>
              </a:rPr>
              <a:t>Sou uma empresa de técnologia, criada por cinco amigos apaixonados por inovação que se uniram para criar um aplicativo que melhora a infraestrutura urbana, conectando cidadãos e autoridades. Gerando assim cidades melhores para se morar.</a:t>
            </a:r>
          </a:p>
        </p:txBody>
      </p:sp>
      <p:sp>
        <p:nvSpPr>
          <p:cNvPr name="TextBox 17" id="17"/>
          <p:cNvSpPr txBox="true"/>
          <p:nvPr/>
        </p:nvSpPr>
        <p:spPr>
          <a:xfrm rot="0">
            <a:off x="0" y="1771652"/>
            <a:ext cx="6790853" cy="834048"/>
          </a:xfrm>
          <a:prstGeom prst="rect">
            <a:avLst/>
          </a:prstGeom>
        </p:spPr>
        <p:txBody>
          <a:bodyPr anchor="t" rtlCol="false" tIns="0" lIns="0" bIns="0" rIns="0">
            <a:spAutoFit/>
          </a:bodyPr>
          <a:lstStyle/>
          <a:p>
            <a:pPr algn="ctr">
              <a:lnSpc>
                <a:spcPts val="6211"/>
              </a:lnSpc>
            </a:pPr>
            <a:r>
              <a:rPr lang="en-US" b="true" sz="6211">
                <a:solidFill>
                  <a:srgbClr val="2A4C09"/>
                </a:solidFill>
                <a:latin typeface="Roca One Bold"/>
                <a:ea typeface="Roca One Bold"/>
                <a:cs typeface="Roca One Bold"/>
                <a:sym typeface="Roca One Bold"/>
              </a:rPr>
              <a:t>Quem sou eu?</a:t>
            </a:r>
          </a:p>
        </p:txBody>
      </p:sp>
      <p:grpSp>
        <p:nvGrpSpPr>
          <p:cNvPr name="Group 18" id="18"/>
          <p:cNvGrpSpPr>
            <a:grpSpLocks noChangeAspect="true"/>
          </p:cNvGrpSpPr>
          <p:nvPr/>
        </p:nvGrpSpPr>
        <p:grpSpPr>
          <a:xfrm rot="0">
            <a:off x="2157572" y="8091585"/>
            <a:ext cx="1933890" cy="1933890"/>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4"/>
              <a:stretch>
                <a:fillRect l="223" t="0" r="223" b="0"/>
              </a:stretch>
            </a:blipFill>
          </p:spPr>
        </p:sp>
      </p:grpSp>
      <p:grpSp>
        <p:nvGrpSpPr>
          <p:cNvPr name="Group 22" id="22"/>
          <p:cNvGrpSpPr>
            <a:grpSpLocks noChangeAspect="true"/>
          </p:cNvGrpSpPr>
          <p:nvPr/>
        </p:nvGrpSpPr>
        <p:grpSpPr>
          <a:xfrm rot="0">
            <a:off x="3956379" y="5967195"/>
            <a:ext cx="1933890" cy="1933890"/>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5"/>
              <a:stretch>
                <a:fillRect l="-71200" t="-16746" r="223" b="-112520"/>
              </a:stretch>
            </a:blipFill>
          </p:spPr>
        </p:sp>
      </p:grpSp>
      <p:grpSp>
        <p:nvGrpSpPr>
          <p:cNvPr name="Group 26" id="26"/>
          <p:cNvGrpSpPr>
            <a:grpSpLocks noChangeAspect="true"/>
          </p:cNvGrpSpPr>
          <p:nvPr/>
        </p:nvGrpSpPr>
        <p:grpSpPr>
          <a:xfrm rot="0">
            <a:off x="5605153" y="8091585"/>
            <a:ext cx="1933890" cy="1933890"/>
            <a:chOff x="0" y="0"/>
            <a:chExt cx="14840029" cy="14840029"/>
          </a:xfrm>
        </p:grpSpPr>
        <p:sp>
          <p:nvSpPr>
            <p:cNvPr name="Freeform 27" id="2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28" id="2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9" id="2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6"/>
              <a:stretch>
                <a:fillRect l="-3953" t="-17630" r="223" b="-67828"/>
              </a:stretch>
            </a:blipFill>
          </p:spPr>
        </p:sp>
      </p:grpSp>
      <p:grpSp>
        <p:nvGrpSpPr>
          <p:cNvPr name="Group 30" id="30"/>
          <p:cNvGrpSpPr>
            <a:grpSpLocks noChangeAspect="true"/>
          </p:cNvGrpSpPr>
          <p:nvPr/>
        </p:nvGrpSpPr>
        <p:grpSpPr>
          <a:xfrm rot="0">
            <a:off x="7210110" y="5967195"/>
            <a:ext cx="1933890" cy="1933890"/>
            <a:chOff x="0" y="0"/>
            <a:chExt cx="14840029" cy="14840029"/>
          </a:xfrm>
        </p:grpSpPr>
        <p:sp>
          <p:nvSpPr>
            <p:cNvPr name="Freeform 31" id="3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4B143"/>
            </a:solidFill>
          </p:spPr>
        </p:sp>
        <p:sp>
          <p:nvSpPr>
            <p:cNvPr name="Freeform 32" id="3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33" id="3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7"/>
              <a:stretch>
                <a:fillRect l="-26364" t="0" r="-21046" b="-48070"/>
              </a:stretch>
            </a:blipFill>
          </p:spPr>
        </p:sp>
      </p:grpSp>
      <p:sp>
        <p:nvSpPr>
          <p:cNvPr name="TextBox 34" id="34"/>
          <p:cNvSpPr txBox="true"/>
          <p:nvPr/>
        </p:nvSpPr>
        <p:spPr>
          <a:xfrm rot="0">
            <a:off x="9053518" y="7748685"/>
            <a:ext cx="953474" cy="723459"/>
          </a:xfrm>
          <a:prstGeom prst="rect">
            <a:avLst/>
          </a:prstGeom>
        </p:spPr>
        <p:txBody>
          <a:bodyPr anchor="t" rtlCol="false" tIns="0" lIns="0" bIns="0" rIns="0">
            <a:spAutoFit/>
          </a:bodyPr>
          <a:lstStyle/>
          <a:p>
            <a:pPr algn="ctr">
              <a:lnSpc>
                <a:spcPts val="5274"/>
              </a:lnSpc>
              <a:spcBef>
                <a:spcPct val="0"/>
              </a:spcBef>
            </a:pPr>
            <a:r>
              <a:rPr lang="en-US" sz="3767" spc="278">
                <a:solidFill>
                  <a:srgbClr val="000000"/>
                </a:solidFill>
                <a:latin typeface="ITC Avant Garde Gothic"/>
                <a:ea typeface="ITC Avant Garde Gothic"/>
                <a:cs typeface="ITC Avant Garde Gothic"/>
                <a:sym typeface="ITC Avant Garde Gothic"/>
              </a:rPr>
              <a:t>Taís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DAGPPZHq8vA</dc:identifier>
  <dcterms:modified xsi:type="dcterms:W3CDTF">2011-08-01T06:04:30Z</dcterms:modified>
  <cp:revision>1</cp:revision>
  <dc:title>ReportCity-O progresso urbano na palma da sua mão</dc:title>
</cp:coreProperties>
</file>